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bar3DChart>
        <c:barDir val="bar"/>
        <c:grouping val="clustered"/>
        <c:ser>
          <c:idx val="1"/>
          <c:order val="1"/>
          <c:cat>
            <c:multiLvlStrRef>
              <c:f>Φύλλο1!$A$1:$A$4</c:f>
            </c:multiLvlStrRef>
          </c:cat>
          <c:val>
            <c:numRef>
              <c:f>Φύλλο1!$B$1:$B$4</c:f>
            </c:numRef>
          </c:val>
        </c:ser>
        <c:ser>
          <c:idx val="2"/>
          <c:order val="2"/>
          <c:cat>
            <c:multiLvlStrRef>
              <c:f>[Βιβλίο1]Φύλλο1!$A$5:$A$6</c:f>
            </c:multiLvlStrRef>
          </c:cat>
          <c:val>
            <c:numRef>
              <c:f>[Βιβλίο1]Φύλλο1!$B$5:$B$6</c:f>
            </c:numRef>
          </c:val>
        </c:ser>
        <c:ser>
          <c:idx val="0"/>
          <c:order val="0"/>
          <c:cat>
            <c:strRef>
              <c:f>[Βιβλίο1]Φύλλο1!$A$10:$A$11</c:f>
              <c:strCache>
                <c:ptCount val="2"/>
                <c:pt idx="0">
                  <c:v>ΝΑΙ</c:v>
                </c:pt>
                <c:pt idx="1">
                  <c:v>ΌΧΙ</c:v>
                </c:pt>
              </c:strCache>
            </c:strRef>
          </c:cat>
          <c:val>
            <c:numRef>
              <c:f>[Βιβλίο1]Φύλλο1!$B$10:$B$11</c:f>
              <c:numCache>
                <c:formatCode>General</c:formatCode>
                <c:ptCount val="2"/>
                <c:pt idx="0">
                  <c:v>35</c:v>
                </c:pt>
                <c:pt idx="1">
                  <c:v>65</c:v>
                </c:pt>
              </c:numCache>
            </c:numRef>
          </c:val>
        </c:ser>
        <c:shape val="cylinder"/>
        <c:axId val="65504000"/>
        <c:axId val="65505536"/>
        <c:axId val="0"/>
      </c:bar3DChart>
      <c:catAx>
        <c:axId val="65504000"/>
        <c:scaling>
          <c:orientation val="minMax"/>
        </c:scaling>
        <c:axPos val="l"/>
        <c:tickLblPos val="nextTo"/>
        <c:crossAx val="65505536"/>
        <c:crosses val="autoZero"/>
        <c:auto val="1"/>
        <c:lblAlgn val="ctr"/>
        <c:lblOffset val="100"/>
      </c:catAx>
      <c:valAx>
        <c:axId val="65505536"/>
        <c:scaling>
          <c:orientation val="minMax"/>
        </c:scaling>
        <c:axPos val="b"/>
        <c:majorGridlines/>
        <c:numFmt formatCode="General" sourceLinked="1"/>
        <c:tickLblPos val="nextTo"/>
        <c:crossAx val="65504000"/>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chart>
    <c:plotArea>
      <c:layout/>
      <c:doughnutChart>
        <c:varyColors val="1"/>
        <c:ser>
          <c:idx val="1"/>
          <c:order val="1"/>
          <c:cat>
            <c:multiLvlStrRef>
              <c:f>Φύλλο1!$A$117:$A$120</c:f>
            </c:multiLvlStrRef>
          </c:cat>
          <c:val>
            <c:numRef>
              <c:f>Φύλλο1!$B$117:$B$120</c:f>
            </c:numRef>
          </c:val>
        </c:ser>
        <c:ser>
          <c:idx val="0"/>
          <c:order val="0"/>
          <c:explosion val="25"/>
          <c:dLbls>
            <c:showVal val="1"/>
            <c:showLeaderLines val="1"/>
          </c:dLbls>
          <c:cat>
            <c:strRef>
              <c:f>[Βιβλίο1]Φύλλο1!$A$6:$A$10</c:f>
              <c:strCache>
                <c:ptCount val="5"/>
                <c:pt idx="0">
                  <c:v>ΚΑΘΟΛΟΥ</c:v>
                </c:pt>
                <c:pt idx="1">
                  <c:v>ΛΙΓΟ</c:v>
                </c:pt>
                <c:pt idx="2">
                  <c:v>ΑΡΚΕΤΑ</c:v>
                </c:pt>
                <c:pt idx="3">
                  <c:v>ΠΟΛΎ</c:v>
                </c:pt>
                <c:pt idx="4">
                  <c:v>ΠΑΡΑ ΠΟΛΎ</c:v>
                </c:pt>
              </c:strCache>
            </c:strRef>
          </c:cat>
          <c:val>
            <c:numRef>
              <c:f>[Βιβλίο1]Φύλλο1!$B$6:$B$10</c:f>
              <c:numCache>
                <c:formatCode>General</c:formatCode>
                <c:ptCount val="5"/>
                <c:pt idx="0">
                  <c:v>22</c:v>
                </c:pt>
                <c:pt idx="1">
                  <c:v>53</c:v>
                </c:pt>
                <c:pt idx="2">
                  <c:v>15</c:v>
                </c:pt>
                <c:pt idx="3">
                  <c:v>7</c:v>
                </c:pt>
                <c:pt idx="4">
                  <c:v>3</c:v>
                </c:pt>
              </c:numCache>
            </c:numRef>
          </c:val>
        </c:ser>
        <c:firstSliceAng val="0"/>
        <c:holeSize val="50"/>
      </c:doughnut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bar3DChart>
        <c:barDir val="col"/>
        <c:grouping val="clustered"/>
        <c:ser>
          <c:idx val="1"/>
          <c:order val="1"/>
          <c:cat>
            <c:multiLvlStrRef>
              <c:f>Φύλλο1!$A$23:$A$26</c:f>
            </c:multiLvlStrRef>
          </c:cat>
          <c:val>
            <c:numRef>
              <c:f>Φύλλο1!$B$23:$B$26</c:f>
            </c:numRef>
          </c:val>
        </c:ser>
        <c:ser>
          <c:idx val="0"/>
          <c:order val="0"/>
          <c:cat>
            <c:strRef>
              <c:f>[Βιβλίο1]Φύλλο1!$A$10:$A$11</c:f>
              <c:strCache>
                <c:ptCount val="2"/>
                <c:pt idx="0">
                  <c:v>ΝΑΙ</c:v>
                </c:pt>
                <c:pt idx="1">
                  <c:v>ΌΧΙ</c:v>
                </c:pt>
              </c:strCache>
            </c:strRef>
          </c:cat>
          <c:val>
            <c:numRef>
              <c:f>[Βιβλίο1]Φύλλο1!$B$10:$B$11</c:f>
              <c:numCache>
                <c:formatCode>General</c:formatCode>
                <c:ptCount val="2"/>
                <c:pt idx="0">
                  <c:v>28</c:v>
                </c:pt>
                <c:pt idx="1">
                  <c:v>72</c:v>
                </c:pt>
              </c:numCache>
            </c:numRef>
          </c:val>
        </c:ser>
        <c:shape val="cone"/>
        <c:axId val="65547648"/>
        <c:axId val="65553536"/>
        <c:axId val="0"/>
      </c:bar3DChart>
      <c:catAx>
        <c:axId val="65547648"/>
        <c:scaling>
          <c:orientation val="minMax"/>
        </c:scaling>
        <c:axPos val="b"/>
        <c:tickLblPos val="nextTo"/>
        <c:crossAx val="65553536"/>
        <c:crosses val="autoZero"/>
        <c:auto val="1"/>
        <c:lblAlgn val="ctr"/>
        <c:lblOffset val="100"/>
      </c:catAx>
      <c:valAx>
        <c:axId val="65553536"/>
        <c:scaling>
          <c:orientation val="minMax"/>
        </c:scaling>
        <c:axPos val="l"/>
        <c:majorGridlines/>
        <c:numFmt formatCode="General" sourceLinked="1"/>
        <c:tickLblPos val="nextTo"/>
        <c:crossAx val="6554764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bar3DChart>
        <c:barDir val="col"/>
        <c:grouping val="clustered"/>
        <c:ser>
          <c:idx val="1"/>
          <c:order val="1"/>
          <c:cat>
            <c:multiLvlStrRef>
              <c:f>Φύλλο1!$A$41:$A$43</c:f>
            </c:multiLvlStrRef>
          </c:cat>
          <c:val>
            <c:numRef>
              <c:f>Φύλλο1!$B$41:$B$43</c:f>
            </c:numRef>
          </c:val>
        </c:ser>
        <c:ser>
          <c:idx val="2"/>
          <c:order val="2"/>
          <c:cat>
            <c:multiLvlStrRef>
              <c:f>[Βιβλίο1]Φύλλο1!$A$6:$A$10</c:f>
            </c:multiLvlStrRef>
          </c:cat>
          <c:val>
            <c:numRef>
              <c:f>[Βιβλίο1]Φύλλο1!$B$6:$B$10</c:f>
            </c:numRef>
          </c:val>
        </c:ser>
        <c:ser>
          <c:idx val="0"/>
          <c:order val="0"/>
          <c:cat>
            <c:strRef>
              <c:f>[Βιβλίο1]Φύλλο1!$A$6:$A$10</c:f>
              <c:strCache>
                <c:ptCount val="5"/>
                <c:pt idx="0">
                  <c:v>ΣΩΜΑΤΙΚΗ</c:v>
                </c:pt>
                <c:pt idx="1">
                  <c:v>ΨΥΧΟΛΟΓΙΚΗ</c:v>
                </c:pt>
                <c:pt idx="2">
                  <c:v>ΣΕΞΟΥΑΛΙΚΗ</c:v>
                </c:pt>
                <c:pt idx="3">
                  <c:v>ΛΕΚΤΙΚΗ</c:v>
                </c:pt>
                <c:pt idx="4">
                  <c:v>ΆΛΛΟ</c:v>
                </c:pt>
              </c:strCache>
            </c:strRef>
          </c:cat>
          <c:val>
            <c:numRef>
              <c:f>[Βιβλίο1]Φύλλο1!$B$6:$B$10</c:f>
              <c:numCache>
                <c:formatCode>General</c:formatCode>
                <c:ptCount val="5"/>
                <c:pt idx="0">
                  <c:v>45</c:v>
                </c:pt>
                <c:pt idx="1">
                  <c:v>14</c:v>
                </c:pt>
                <c:pt idx="2">
                  <c:v>3</c:v>
                </c:pt>
                <c:pt idx="3">
                  <c:v>32</c:v>
                </c:pt>
                <c:pt idx="4">
                  <c:v>6</c:v>
                </c:pt>
              </c:numCache>
            </c:numRef>
          </c:val>
        </c:ser>
        <c:shape val="box"/>
        <c:axId val="65592320"/>
        <c:axId val="66519808"/>
        <c:axId val="0"/>
      </c:bar3DChart>
      <c:catAx>
        <c:axId val="65592320"/>
        <c:scaling>
          <c:orientation val="minMax"/>
        </c:scaling>
        <c:axPos val="b"/>
        <c:tickLblPos val="nextTo"/>
        <c:crossAx val="66519808"/>
        <c:crosses val="autoZero"/>
        <c:auto val="1"/>
        <c:lblAlgn val="ctr"/>
        <c:lblOffset val="100"/>
      </c:catAx>
      <c:valAx>
        <c:axId val="66519808"/>
        <c:scaling>
          <c:orientation val="minMax"/>
        </c:scaling>
        <c:axPos val="l"/>
        <c:majorGridlines/>
        <c:numFmt formatCode="General" sourceLinked="1"/>
        <c:tickLblPos val="nextTo"/>
        <c:crossAx val="6559232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plotArea>
      <c:layout/>
      <c:doughnutChart>
        <c:varyColors val="1"/>
        <c:ser>
          <c:idx val="1"/>
          <c:order val="1"/>
          <c:cat>
            <c:multiLvlStrRef>
              <c:f>Φύλλο1!$A$56:$A$59</c:f>
            </c:multiLvlStrRef>
          </c:cat>
          <c:val>
            <c:numRef>
              <c:f>Φύλλο1!$B$56:$B$59</c:f>
            </c:numRef>
          </c:val>
        </c:ser>
        <c:ser>
          <c:idx val="2"/>
          <c:order val="2"/>
          <c:cat>
            <c:multiLvlStrRef>
              <c:f>[Βιβλίο1]Φύλλο1!$A$6:$A$10</c:f>
            </c:multiLvlStrRef>
          </c:cat>
          <c:val>
            <c:numRef>
              <c:f>[Βιβλίο1]Φύλλο1!$B$6:$B$10</c:f>
            </c:numRef>
          </c:val>
        </c:ser>
        <c:ser>
          <c:idx val="0"/>
          <c:order val="0"/>
          <c:explosion val="25"/>
          <c:dLbls>
            <c:showVal val="1"/>
            <c:showLeaderLines val="1"/>
          </c:dLbls>
          <c:cat>
            <c:strRef>
              <c:f>[Βιβλίο1]Φύλλο1!$A$6:$A$10</c:f>
              <c:strCache>
                <c:ptCount val="5"/>
                <c:pt idx="0">
                  <c:v>&gt; ΣΥΜΜΑΘΗΤΗ/ΤΡΙΑ</c:v>
                </c:pt>
                <c:pt idx="1">
                  <c:v>&lt; ΣΥΜΜΑΘΗΤΗ/ΤΡΙΑ</c:v>
                </c:pt>
                <c:pt idx="2">
                  <c:v>ΚΑΘΗΓΗΤΗ</c:v>
                </c:pt>
                <c:pt idx="3">
                  <c:v>ΕΞΩΣΧΟΛΙΚΟ</c:v>
                </c:pt>
                <c:pt idx="4">
                  <c:v>ΚΑΠΟΙΟΝ ΆΛΛΟ</c:v>
                </c:pt>
              </c:strCache>
            </c:strRef>
          </c:cat>
          <c:val>
            <c:numRef>
              <c:f>[Βιβλίο1]Φύλλο1!$B$6:$B$10</c:f>
              <c:numCache>
                <c:formatCode>General</c:formatCode>
                <c:ptCount val="5"/>
                <c:pt idx="0">
                  <c:v>80</c:v>
                </c:pt>
                <c:pt idx="1">
                  <c:v>10</c:v>
                </c:pt>
                <c:pt idx="2">
                  <c:v>3</c:v>
                </c:pt>
                <c:pt idx="3">
                  <c:v>3</c:v>
                </c:pt>
                <c:pt idx="4">
                  <c:v>4</c:v>
                </c:pt>
              </c:numCache>
            </c:numRef>
          </c:val>
        </c:ser>
        <c:firstSliceAng val="0"/>
        <c:holeSize val="50"/>
      </c:doughnutChart>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view3D>
      <c:rotX val="30"/>
      <c:perspective val="30"/>
    </c:view3D>
    <c:plotArea>
      <c:layout>
        <c:manualLayout>
          <c:layoutTarget val="inner"/>
          <c:xMode val="edge"/>
          <c:yMode val="edge"/>
          <c:x val="6.9178557319322737E-2"/>
          <c:y val="4.6411299900239122E-2"/>
          <c:w val="0.71171583128804816"/>
          <c:h val="0.95358870009976049"/>
        </c:manualLayout>
      </c:layout>
      <c:pie3DChart>
        <c:varyColors val="1"/>
        <c:ser>
          <c:idx val="0"/>
          <c:order val="0"/>
          <c:explosion val="25"/>
          <c:dLbls>
            <c:showVal val="1"/>
            <c:showLeaderLines val="1"/>
          </c:dLbls>
          <c:cat>
            <c:strRef>
              <c:f>Φύλλο1!$A$6:$A$7</c:f>
              <c:strCache>
                <c:ptCount val="2"/>
                <c:pt idx="0">
                  <c:v>ΚΑΘΟΛΟΥ</c:v>
                </c:pt>
                <c:pt idx="1">
                  <c:v>ΛΙΓΟ</c:v>
                </c:pt>
              </c:strCache>
            </c:strRef>
          </c:cat>
          <c:val>
            <c:numRef>
              <c:f>Φύλλο1!$B$6:$B$7</c:f>
              <c:numCache>
                <c:formatCode>General</c:formatCode>
                <c:ptCount val="2"/>
                <c:pt idx="0">
                  <c:v>22</c:v>
                </c:pt>
                <c:pt idx="1">
                  <c:v>53</c:v>
                </c:pt>
              </c:numCache>
            </c:numRef>
          </c:val>
        </c:ser>
      </c:pie3DChart>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plotArea>
      <c:layout/>
      <c:lineChart>
        <c:grouping val="stacked"/>
        <c:ser>
          <c:idx val="1"/>
          <c:order val="1"/>
          <c:cat>
            <c:multiLvlStrRef>
              <c:f>Φύλλο1!$A$71:$A$76</c:f>
            </c:multiLvlStrRef>
          </c:cat>
          <c:val>
            <c:numRef>
              <c:f>Φύλλο1!$B$71:$B$76</c:f>
            </c:numRef>
          </c:val>
        </c:ser>
        <c:ser>
          <c:idx val="0"/>
          <c:order val="0"/>
          <c:cat>
            <c:strRef>
              <c:f>[Βιβλίο1]Φύλλο1!$A$6:$A$10</c:f>
              <c:strCache>
                <c:ptCount val="5"/>
                <c:pt idx="0">
                  <c:v>ΓΟΝΙΟ</c:v>
                </c:pt>
                <c:pt idx="1">
                  <c:v>ΚΑΘΗΓΗΤΗ</c:v>
                </c:pt>
                <c:pt idx="2">
                  <c:v>ΣΥΜΜΑΘΗΤΗ</c:v>
                </c:pt>
                <c:pt idx="3">
                  <c:v>ΦΙΛΟ</c:v>
                </c:pt>
                <c:pt idx="4">
                  <c:v>ΑΛΛΟΝ</c:v>
                </c:pt>
              </c:strCache>
            </c:strRef>
          </c:cat>
          <c:val>
            <c:numRef>
              <c:f>[Βιβλίο1]Φύλλο1!$B$6:$B$10</c:f>
              <c:numCache>
                <c:formatCode>General</c:formatCode>
                <c:ptCount val="5"/>
                <c:pt idx="0">
                  <c:v>12</c:v>
                </c:pt>
                <c:pt idx="1">
                  <c:v>10</c:v>
                </c:pt>
                <c:pt idx="2">
                  <c:v>30</c:v>
                </c:pt>
                <c:pt idx="3">
                  <c:v>38</c:v>
                </c:pt>
                <c:pt idx="4">
                  <c:v>10</c:v>
                </c:pt>
              </c:numCache>
            </c:numRef>
          </c:val>
        </c:ser>
        <c:marker val="1"/>
        <c:axId val="66504192"/>
        <c:axId val="66505728"/>
      </c:lineChart>
      <c:catAx>
        <c:axId val="66504192"/>
        <c:scaling>
          <c:orientation val="minMax"/>
        </c:scaling>
        <c:axPos val="b"/>
        <c:tickLblPos val="nextTo"/>
        <c:crossAx val="66505728"/>
        <c:crosses val="autoZero"/>
        <c:auto val="1"/>
        <c:lblAlgn val="ctr"/>
        <c:lblOffset val="100"/>
      </c:catAx>
      <c:valAx>
        <c:axId val="66505728"/>
        <c:scaling>
          <c:orientation val="minMax"/>
        </c:scaling>
        <c:axPos val="l"/>
        <c:majorGridlines/>
        <c:numFmt formatCode="General" sourceLinked="1"/>
        <c:tickLblPos val="nextTo"/>
        <c:crossAx val="66504192"/>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view3D>
      <c:perspective val="30"/>
    </c:view3D>
    <c:plotArea>
      <c:layout/>
      <c:line3DChart>
        <c:grouping val="standard"/>
        <c:ser>
          <c:idx val="1"/>
          <c:order val="1"/>
          <c:cat>
            <c:multiLvlStrRef>
              <c:f>Φύλλο1!$A$79:$A$82</c:f>
            </c:multiLvlStrRef>
          </c:cat>
          <c:val>
            <c:numRef>
              <c:f>Φύλλο1!$B$79:$B$82</c:f>
            </c:numRef>
          </c:val>
        </c:ser>
        <c:ser>
          <c:idx val="0"/>
          <c:order val="0"/>
          <c:cat>
            <c:strRef>
              <c:f>[Βιβλίο1]Φύλλο1!$A$6:$A$10</c:f>
              <c:strCache>
                <c:ptCount val="5"/>
                <c:pt idx="0">
                  <c:v>ΦΟΒΟΣ</c:v>
                </c:pt>
                <c:pt idx="1">
                  <c:v>ΝΤΡΟΠΗ</c:v>
                </c:pt>
                <c:pt idx="2">
                  <c:v>ΑΠΕΙΛΗ</c:v>
                </c:pt>
                <c:pt idx="3">
                  <c:v>ΑΓΝΟΙΑ</c:v>
                </c:pt>
                <c:pt idx="4">
                  <c:v>ΆΛΛΟ</c:v>
                </c:pt>
              </c:strCache>
            </c:strRef>
          </c:cat>
          <c:val>
            <c:numRef>
              <c:f>[Βιβλίο1]Φύλλο1!$B$6:$B$10</c:f>
              <c:numCache>
                <c:formatCode>General</c:formatCode>
                <c:ptCount val="5"/>
                <c:pt idx="0">
                  <c:v>26</c:v>
                </c:pt>
                <c:pt idx="1">
                  <c:v>45</c:v>
                </c:pt>
                <c:pt idx="2">
                  <c:v>12</c:v>
                </c:pt>
                <c:pt idx="3">
                  <c:v>14</c:v>
                </c:pt>
                <c:pt idx="4">
                  <c:v>3</c:v>
                </c:pt>
              </c:numCache>
            </c:numRef>
          </c:val>
        </c:ser>
        <c:axId val="66707840"/>
        <c:axId val="66709376"/>
        <c:axId val="66530368"/>
      </c:line3DChart>
      <c:catAx>
        <c:axId val="66707840"/>
        <c:scaling>
          <c:orientation val="minMax"/>
        </c:scaling>
        <c:axPos val="b"/>
        <c:tickLblPos val="nextTo"/>
        <c:crossAx val="66709376"/>
        <c:crosses val="autoZero"/>
        <c:auto val="1"/>
        <c:lblAlgn val="ctr"/>
        <c:lblOffset val="100"/>
      </c:catAx>
      <c:valAx>
        <c:axId val="66709376"/>
        <c:scaling>
          <c:orientation val="minMax"/>
        </c:scaling>
        <c:axPos val="l"/>
        <c:majorGridlines/>
        <c:numFmt formatCode="General" sourceLinked="1"/>
        <c:tickLblPos val="nextTo"/>
        <c:crossAx val="66707840"/>
        <c:crosses val="autoZero"/>
        <c:crossBetween val="between"/>
      </c:valAx>
      <c:serAx>
        <c:axId val="66530368"/>
        <c:scaling>
          <c:orientation val="minMax"/>
        </c:scaling>
        <c:axPos val="b"/>
        <c:tickLblPos val="nextTo"/>
        <c:crossAx val="66709376"/>
        <c:crosses val="autoZero"/>
      </c:ser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l-GR"/>
  <c:chart>
    <c:view3D>
      <c:rAngAx val="1"/>
    </c:view3D>
    <c:plotArea>
      <c:layout/>
      <c:bar3DChart>
        <c:barDir val="bar"/>
        <c:grouping val="stacked"/>
        <c:ser>
          <c:idx val="1"/>
          <c:order val="1"/>
          <c:cat>
            <c:multiLvlStrRef>
              <c:f>Φύλλο1!$A$86:$A$88</c:f>
            </c:multiLvlStrRef>
          </c:cat>
          <c:val>
            <c:numRef>
              <c:f>Φύλλο1!$B$86:$B$88</c:f>
            </c:numRef>
          </c:val>
        </c:ser>
        <c:ser>
          <c:idx val="0"/>
          <c:order val="0"/>
          <c:cat>
            <c:strRef>
              <c:f>[Βιβλίο1]Φύλλο1!$A$6:$A$9</c:f>
              <c:strCache>
                <c:ptCount val="4"/>
                <c:pt idx="0">
                  <c:v>ΑΜΕΣΩΣ</c:v>
                </c:pt>
                <c:pt idx="1">
                  <c:v>&gt;ΜΗΝΑ</c:v>
                </c:pt>
                <c:pt idx="2">
                  <c:v>ΧΡΟΝΟ</c:v>
                </c:pt>
                <c:pt idx="3">
                  <c:v>ΠΟΤΕ</c:v>
                </c:pt>
              </c:strCache>
            </c:strRef>
          </c:cat>
          <c:val>
            <c:numRef>
              <c:f>[Βιβλίο1]Φύλλο1!$B$6:$B$9</c:f>
              <c:numCache>
                <c:formatCode>General</c:formatCode>
                <c:ptCount val="4"/>
                <c:pt idx="0">
                  <c:v>11</c:v>
                </c:pt>
                <c:pt idx="1">
                  <c:v>24</c:v>
                </c:pt>
                <c:pt idx="2">
                  <c:v>35</c:v>
                </c:pt>
                <c:pt idx="3">
                  <c:v>30</c:v>
                </c:pt>
              </c:numCache>
            </c:numRef>
          </c:val>
        </c:ser>
        <c:shape val="box"/>
        <c:axId val="66613632"/>
        <c:axId val="66615168"/>
        <c:axId val="0"/>
      </c:bar3DChart>
      <c:catAx>
        <c:axId val="66613632"/>
        <c:scaling>
          <c:orientation val="minMax"/>
        </c:scaling>
        <c:axPos val="l"/>
        <c:tickLblPos val="nextTo"/>
        <c:crossAx val="66615168"/>
        <c:crosses val="autoZero"/>
        <c:auto val="1"/>
        <c:lblAlgn val="ctr"/>
        <c:lblOffset val="100"/>
      </c:catAx>
      <c:valAx>
        <c:axId val="66615168"/>
        <c:scaling>
          <c:orientation val="minMax"/>
        </c:scaling>
        <c:axPos val="b"/>
        <c:majorGridlines/>
        <c:numFmt formatCode="General" sourceLinked="1"/>
        <c:tickLblPos val="nextTo"/>
        <c:crossAx val="66613632"/>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chart>
    <c:view3D>
      <c:perspective val="30"/>
    </c:view3D>
    <c:plotArea>
      <c:layout/>
      <c:bar3DChart>
        <c:barDir val="col"/>
        <c:grouping val="standard"/>
        <c:ser>
          <c:idx val="2"/>
          <c:order val="2"/>
          <c:cat>
            <c:multiLvlStrRef>
              <c:f>Φύλλο1!$A$104:$A$107</c:f>
            </c:multiLvlStrRef>
          </c:cat>
          <c:val>
            <c:numRef>
              <c:f>Φύλλο1!$B$104:$B$107</c:f>
            </c:numRef>
          </c:val>
        </c:ser>
        <c:ser>
          <c:idx val="3"/>
          <c:order val="3"/>
          <c:cat>
            <c:multiLvlStrRef>
              <c:f>[Βιβλίο1]Φύλλο1!$A$6:$A$10</c:f>
            </c:multiLvlStrRef>
          </c:cat>
          <c:val>
            <c:numRef>
              <c:f>[Βιβλίο1]Φύλλο1!$B$6:$B$10</c:f>
            </c:numRef>
          </c:val>
        </c:ser>
        <c:ser>
          <c:idx val="0"/>
          <c:order val="0"/>
          <c:cat>
            <c:strRef>
              <c:f>[Βιβλίο1]Φύλλο1!$A$6:$A$10</c:f>
              <c:strCache>
                <c:ptCount val="5"/>
                <c:pt idx="0">
                  <c:v>ΚΑΘΟΛΟΥ</c:v>
                </c:pt>
                <c:pt idx="1">
                  <c:v>ΛΙΓΟ</c:v>
                </c:pt>
                <c:pt idx="2">
                  <c:v>ΑΡΚΕΤΑ</c:v>
                </c:pt>
                <c:pt idx="3">
                  <c:v>ΠΟΛΎ</c:v>
                </c:pt>
                <c:pt idx="4">
                  <c:v>ΠΑΡΑ ΠΟΛΎ</c:v>
                </c:pt>
              </c:strCache>
            </c:strRef>
          </c:cat>
          <c:val>
            <c:numRef>
              <c:f>[Βιβλίο1]Φύλλο1!$B$6:$B$10</c:f>
              <c:numCache>
                <c:formatCode>General</c:formatCode>
                <c:ptCount val="5"/>
                <c:pt idx="0">
                  <c:v>38</c:v>
                </c:pt>
                <c:pt idx="1">
                  <c:v>32</c:v>
                </c:pt>
                <c:pt idx="2">
                  <c:v>18</c:v>
                </c:pt>
                <c:pt idx="3">
                  <c:v>10</c:v>
                </c:pt>
                <c:pt idx="4">
                  <c:v>2</c:v>
                </c:pt>
              </c:numCache>
            </c:numRef>
          </c:val>
        </c:ser>
        <c:ser>
          <c:idx val="1"/>
          <c:order val="1"/>
          <c:cat>
            <c:strRef>
              <c:f>[Βιβλίο1]Φύλλο1!$A$6:$A$10</c:f>
              <c:strCache>
                <c:ptCount val="5"/>
                <c:pt idx="0">
                  <c:v>ΚΑΘΟΛΟΥ</c:v>
                </c:pt>
                <c:pt idx="1">
                  <c:v>ΛΙΓΟ</c:v>
                </c:pt>
                <c:pt idx="2">
                  <c:v>ΑΡΚΕΤΑ</c:v>
                </c:pt>
                <c:pt idx="3">
                  <c:v>ΠΟΛΎ</c:v>
                </c:pt>
                <c:pt idx="4">
                  <c:v>ΠΑΡΑ ΠΟΛΎ</c:v>
                </c:pt>
              </c:strCache>
            </c:strRef>
          </c:cat>
          <c:val>
            <c:numRef>
              <c:f>[Βιβλίο1]Φύλλο1!$C$6:$C$10</c:f>
              <c:numCache>
                <c:formatCode>General</c:formatCode>
                <c:ptCount val="5"/>
                <c:pt idx="0">
                  <c:v>17</c:v>
                </c:pt>
                <c:pt idx="1">
                  <c:v>12</c:v>
                </c:pt>
                <c:pt idx="2">
                  <c:v>39</c:v>
                </c:pt>
                <c:pt idx="3">
                  <c:v>20</c:v>
                </c:pt>
                <c:pt idx="4">
                  <c:v>12</c:v>
                </c:pt>
              </c:numCache>
            </c:numRef>
          </c:val>
        </c:ser>
        <c:shape val="pyramid"/>
        <c:axId val="66806528"/>
        <c:axId val="66808064"/>
        <c:axId val="66661888"/>
      </c:bar3DChart>
      <c:catAx>
        <c:axId val="66806528"/>
        <c:scaling>
          <c:orientation val="minMax"/>
        </c:scaling>
        <c:axPos val="b"/>
        <c:tickLblPos val="nextTo"/>
        <c:crossAx val="66808064"/>
        <c:crosses val="autoZero"/>
        <c:auto val="1"/>
        <c:lblAlgn val="ctr"/>
        <c:lblOffset val="100"/>
      </c:catAx>
      <c:valAx>
        <c:axId val="66808064"/>
        <c:scaling>
          <c:orientation val="minMax"/>
        </c:scaling>
        <c:axPos val="l"/>
        <c:majorGridlines/>
        <c:numFmt formatCode="General" sourceLinked="1"/>
        <c:tickLblPos val="nextTo"/>
        <c:crossAx val="66806528"/>
        <c:crosses val="autoZero"/>
        <c:crossBetween val="between"/>
      </c:valAx>
      <c:serAx>
        <c:axId val="66661888"/>
        <c:scaling>
          <c:orientation val="minMax"/>
        </c:scaling>
        <c:delete val="1"/>
        <c:axPos val="b"/>
        <c:tickLblPos val="nextTo"/>
        <c:crossAx val="66808064"/>
        <c:crosses val="autoZero"/>
      </c:serAx>
    </c:plotArea>
    <c:plotVisOnly val="1"/>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6EB226A9-203E-4551-9231-AAD50784DAF5}" type="datetimeFigureOut">
              <a:rPr lang="el-GR" smtClean="0"/>
              <a:pPr/>
              <a:t>25/2/2013</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6EB226A9-203E-4551-9231-AAD50784DAF5}" type="datetimeFigureOut">
              <a:rPr lang="el-GR" smtClean="0"/>
              <a:pPr/>
              <a:t>25/2/2013</a:t>
            </a:fld>
            <a:endParaRPr lang="el-GR"/>
          </a:p>
        </p:txBody>
      </p:sp>
      <p:sp>
        <p:nvSpPr>
          <p:cNvPr id="27" name="26 - Θέση αριθμού διαφάνειας"/>
          <p:cNvSpPr>
            <a:spLocks noGrp="1"/>
          </p:cNvSpPr>
          <p:nvPr>
            <p:ph type="sldNum" sz="quarter" idx="11"/>
          </p:nvPr>
        </p:nvSpPr>
        <p:spPr/>
        <p:txBody>
          <a:bodyPr rtlCol="0"/>
          <a:lstStyle/>
          <a:p>
            <a:fld id="{87B10E95-A2D3-415F-9AC5-EBAB10B8437E}"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6EB226A9-203E-4551-9231-AAD50784DAF5}" type="datetimeFigureOut">
              <a:rPr lang="el-GR" smtClean="0"/>
              <a:pPr/>
              <a:t>25/2/2013</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EB226A9-203E-4551-9231-AAD50784DAF5}" type="datetimeFigureOut">
              <a:rPr lang="el-GR" smtClean="0"/>
              <a:pPr/>
              <a:t>25/2/2013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B10E95-A2D3-415F-9AC5-EBAB10B8437E}" type="slidenum">
              <a:rPr lang="el-GR" smtClean="0"/>
              <a:pPr/>
              <a:t>‹#›</a:t>
            </a:fld>
            <a:endParaRPr lang="el-GR"/>
          </a:p>
        </p:txBody>
      </p:sp>
    </p:spTree>
  </p:cSld>
  <p:clrMapOvr>
    <a:masterClrMapping/>
  </p:clrMapOvr>
  <p:transition spd="slow">
    <p:dissolve/>
    <p:sndAc>
      <p:stSnd>
        <p:snd r:embed="rId1" name="whoosh.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B226A9-203E-4551-9231-AAD50784DAF5}" type="datetimeFigureOut">
              <a:rPr lang="el-GR" smtClean="0"/>
              <a:pPr/>
              <a:t>25/2/2013</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7B10E95-A2D3-415F-9AC5-EBAB10B8437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dissolve/>
    <p:sndAc>
      <p:stSnd>
        <p:snd r:embed="rId13" name="whoosh.wav" builtIn="1"/>
      </p:stSnd>
    </p:sndAc>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b="1" dirty="0" smtClean="0"/>
              <a:t>ΕΝΔΟΣΧΟΛΙΚΗ ΒΙΑ</a:t>
            </a:r>
            <a:endParaRPr lang="el-GR" b="1" dirty="0"/>
          </a:p>
        </p:txBody>
      </p:sp>
      <p:sp>
        <p:nvSpPr>
          <p:cNvPr id="3" name="2 - Υπότιτλος"/>
          <p:cNvSpPr>
            <a:spLocks noGrp="1"/>
          </p:cNvSpPr>
          <p:nvPr>
            <p:ph type="subTitle" idx="1"/>
          </p:nvPr>
        </p:nvSpPr>
        <p:spPr>
          <a:xfrm>
            <a:off x="642910" y="2928934"/>
            <a:ext cx="7358114" cy="2857520"/>
          </a:xfrm>
        </p:spPr>
        <p:txBody>
          <a:bodyPr>
            <a:normAutofit/>
          </a:bodyPr>
          <a:lstStyle/>
          <a:p>
            <a:r>
              <a:rPr lang="el-GR" sz="2000" dirty="0" smtClean="0"/>
              <a:t>ΟΜΕΑΣ ΠΡΟΣΧΟΛΙΚΗΣ ΑΓΩΓΗΣ</a:t>
            </a:r>
            <a:endParaRPr lang="en-US" sz="2000" dirty="0" smtClean="0"/>
          </a:p>
          <a:p>
            <a:r>
              <a:rPr lang="el-GR" sz="2000" dirty="0" smtClean="0"/>
              <a:t> ΙΕΚ ΞΥΝΗ</a:t>
            </a:r>
          </a:p>
          <a:p>
            <a:endParaRPr lang="en-US" sz="2000" dirty="0" smtClean="0"/>
          </a:p>
          <a:p>
            <a:pPr>
              <a:buFont typeface="Arial" pitchFamily="34" charset="0"/>
              <a:buChar char="•"/>
            </a:pPr>
            <a:r>
              <a:rPr lang="el-GR" sz="2000" dirty="0" smtClean="0"/>
              <a:t>ΤΜΗΜΑ ΠΑΙΔΑΓΩΓΙΚΩΝ </a:t>
            </a:r>
            <a:endParaRPr lang="en-US" sz="2000" dirty="0" smtClean="0"/>
          </a:p>
          <a:p>
            <a:r>
              <a:rPr lang="en-US" sz="2000" dirty="0" smtClean="0"/>
              <a:t>MEDITERRANEAN </a:t>
            </a:r>
            <a:r>
              <a:rPr lang="en-US" sz="2000" dirty="0" smtClean="0"/>
              <a:t>COLLEGE</a:t>
            </a:r>
          </a:p>
          <a:p>
            <a:pPr>
              <a:buFont typeface="Arial" pitchFamily="34" charset="0"/>
              <a:buChar char="•"/>
            </a:pPr>
            <a:r>
              <a:rPr lang="el-GR" sz="2000" dirty="0" smtClean="0"/>
              <a:t>ΤΟΜΕΑΣ ΠΡΟΣΧΟΛΙΚΗΣ ΑΓΩΓΗΣ</a:t>
            </a:r>
          </a:p>
          <a:p>
            <a:r>
              <a:rPr lang="el-GR" sz="2000" dirty="0" smtClean="0"/>
              <a:t>ΙΕΚ ΞΥΝΗ</a:t>
            </a:r>
            <a:endParaRPr lang="el-GR" sz="2000"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1128698"/>
          </a:xfrm>
        </p:spPr>
        <p:txBody>
          <a:bodyPr>
            <a:noAutofit/>
          </a:bodyPr>
          <a:lstStyle/>
          <a:p>
            <a:pPr algn="ctr"/>
            <a:r>
              <a:rPr lang="el-GR" sz="2800" b="1" dirty="0" smtClean="0"/>
              <a:t>« ΓΙΑΤΙ ΔΕΝ ΑΝΑΦΕΡΑΤΕ ΤΟ ΠΕΡΙΣΤΑΤΙΚΟ </a:t>
            </a:r>
            <a:r>
              <a:rPr lang="el-GR" sz="2800" b="1" dirty="0" smtClean="0"/>
              <a:t>ΚΑΚΟΠΟΙΗΣΗΣ;»</a:t>
            </a:r>
            <a:endParaRPr lang="el-GR" sz="2800" b="1" dirty="0"/>
          </a:p>
        </p:txBody>
      </p:sp>
      <p:sp>
        <p:nvSpPr>
          <p:cNvPr id="3" name="2 - Θέση περιεχομένου"/>
          <p:cNvSpPr>
            <a:spLocks noGrp="1"/>
          </p:cNvSpPr>
          <p:nvPr>
            <p:ph idx="1"/>
          </p:nvPr>
        </p:nvSpPr>
        <p:spPr>
          <a:xfrm>
            <a:off x="357158" y="1643050"/>
            <a:ext cx="4929222" cy="4429156"/>
          </a:xfrm>
        </p:spPr>
        <p:txBody>
          <a:bodyPr>
            <a:normAutofit fontScale="77500" lnSpcReduction="20000"/>
          </a:bodyPr>
          <a:lstStyle/>
          <a:p>
            <a:pPr>
              <a:buNone/>
            </a:pPr>
            <a:r>
              <a:rPr lang="el-GR" dirty="0" smtClean="0"/>
              <a:t>   </a:t>
            </a:r>
            <a:r>
              <a:rPr lang="el-GR" dirty="0" smtClean="0"/>
              <a:t> </a:t>
            </a:r>
            <a:r>
              <a:rPr lang="el-GR" dirty="0" smtClean="0"/>
              <a:t>Η ντροπή αποτελεί το μεγαλύτερο παράγοντα , για τον οποίο οι μαθητές δεν αναφέρουν περιστατικά </a:t>
            </a:r>
            <a:r>
              <a:rPr lang="el-GR" dirty="0" err="1" smtClean="0"/>
              <a:t>ενδοσχολικής</a:t>
            </a:r>
            <a:r>
              <a:rPr lang="el-GR" dirty="0" smtClean="0"/>
              <a:t> βίας . Οι μισοί, λοιπόν, θεωρούν ότι φταίνε πιθανόν οι ίδιοι για αυτά τα φαινόμενα και αποκτούν ιδιαίτερα χαμηλή αυτοεκτίμηση. Ο </a:t>
            </a:r>
            <a:r>
              <a:rPr lang="el-GR" dirty="0" smtClean="0"/>
              <a:t> φόβος, </a:t>
            </a:r>
            <a:r>
              <a:rPr lang="el-GR" dirty="0" smtClean="0"/>
              <a:t>όμως, για πιθανά αντίποινα σε περίπτωση που εκδηλώσει κάποιος αντιδράσεις για τα φαινόμενα εκφοβισμού, είναι η δεύτερη μεγαλύτερη αιτία .</a:t>
            </a:r>
            <a:endParaRPr lang="el-GR"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6" name="9 - Γράφημα"/>
          <p:cNvGraphicFramePr/>
          <p:nvPr/>
        </p:nvGraphicFramePr>
        <p:xfrm>
          <a:off x="5429256" y="2143116"/>
          <a:ext cx="3071834"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785818"/>
          </a:xfrm>
        </p:spPr>
        <p:txBody>
          <a:bodyPr>
            <a:normAutofit fontScale="90000"/>
          </a:bodyPr>
          <a:lstStyle/>
          <a:p>
            <a:pPr algn="ctr"/>
            <a:r>
              <a:rPr lang="el-GR" sz="3200" b="1" dirty="0" smtClean="0"/>
              <a:t>«ΜΕΤΑ ΑΠΟ ΠΟΣΟ ΧΡΟΝΙΚΟ ΔΙΑΣΤΗΜΑ ΑΝΑΦΕΡΑΤΕ ΤΟ </a:t>
            </a:r>
            <a:r>
              <a:rPr lang="el-GR" sz="3200" b="1" dirty="0" smtClean="0"/>
              <a:t>ΠΕΡΙΣΤΑΤΙΚΟ;»</a:t>
            </a:r>
            <a:endParaRPr lang="el-GR" sz="3200" b="1" dirty="0"/>
          </a:p>
        </p:txBody>
      </p:sp>
      <p:sp>
        <p:nvSpPr>
          <p:cNvPr id="3" name="2 - Θέση περιεχομένου"/>
          <p:cNvSpPr>
            <a:spLocks noGrp="1"/>
          </p:cNvSpPr>
          <p:nvPr>
            <p:ph idx="1"/>
          </p:nvPr>
        </p:nvSpPr>
        <p:spPr>
          <a:xfrm>
            <a:off x="500034" y="1643050"/>
            <a:ext cx="4429156" cy="4605350"/>
          </a:xfrm>
        </p:spPr>
        <p:txBody>
          <a:bodyPr>
            <a:normAutofit fontScale="77500" lnSpcReduction="20000"/>
          </a:bodyPr>
          <a:lstStyle/>
          <a:p>
            <a:r>
              <a:rPr lang="el-GR" dirty="0" smtClean="0"/>
              <a:t>Είναι πολύ μικρό το ποσοστό των ερωτηθέντων που απαντούν ότι κατευθείαν βρήκαν το κατάλληλο άτομο ή έστω εξωτερίκευσαν το γεγονός της κακοποίησης τους. Αυτό μεν, βοηθά τους μεγαλύτερους σε ηλικία αντί να δράσουν παρορμητικά να ανακτήσουν τη ψυχραιμία τους , όπως πρέπει, αλλά εμποδίζει την άμεση αντιμετώπιση του προβλήματος , πράγμα που μπορεί να επιφέρει δραματικές επιπτώσεις.</a:t>
            </a:r>
            <a:endParaRPr lang="el-GR"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6" name="12 - Γράφημα"/>
          <p:cNvGraphicFramePr/>
          <p:nvPr/>
        </p:nvGraphicFramePr>
        <p:xfrm>
          <a:off x="5357818" y="2071678"/>
          <a:ext cx="3571868" cy="307183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428604"/>
            <a:ext cx="8534400" cy="928694"/>
          </a:xfrm>
        </p:spPr>
        <p:txBody>
          <a:bodyPr>
            <a:noAutofit/>
          </a:bodyPr>
          <a:lstStyle/>
          <a:p>
            <a:pPr algn="ctr"/>
            <a:r>
              <a:rPr lang="el-GR" sz="2800" b="1" dirty="0" smtClean="0"/>
              <a:t>«ΕΧΕΙ ΑΛΛΑΞΕΙ Η ΣΤΑΣΗ ΣΑΣ ΓΙΑ ΤΟ ΣΧΟΛΕΙΟ ΜΕΤΑ ΤΟ </a:t>
            </a:r>
            <a:r>
              <a:rPr lang="el-GR" sz="2800" b="1" dirty="0" smtClean="0"/>
              <a:t>ΠΕΡΙΣΤΑΤΙΚΟ;»</a:t>
            </a:r>
            <a:endParaRPr lang="el-GR" sz="2800" b="1" dirty="0"/>
          </a:p>
        </p:txBody>
      </p:sp>
      <p:sp>
        <p:nvSpPr>
          <p:cNvPr id="3" name="2 - Θέση περιεχομένου"/>
          <p:cNvSpPr>
            <a:spLocks noGrp="1"/>
          </p:cNvSpPr>
          <p:nvPr>
            <p:ph idx="1"/>
          </p:nvPr>
        </p:nvSpPr>
        <p:spPr>
          <a:xfrm>
            <a:off x="500034" y="1447800"/>
            <a:ext cx="3786214" cy="4767282"/>
          </a:xfrm>
        </p:spPr>
        <p:txBody>
          <a:bodyPr>
            <a:normAutofit fontScale="47500" lnSpcReduction="20000"/>
          </a:bodyPr>
          <a:lstStyle/>
          <a:p>
            <a:r>
              <a:rPr lang="el-GR" sz="3800" dirty="0" smtClean="0"/>
              <a:t>Η μειωμένη διάθεση των </a:t>
            </a:r>
            <a:r>
              <a:rPr lang="el-GR" sz="3800" dirty="0" smtClean="0"/>
              <a:t>μαθητών, </a:t>
            </a:r>
            <a:r>
              <a:rPr lang="el-GR" sz="3800" dirty="0" smtClean="0"/>
              <a:t>η πιθανή άρνηση για το σχολείο, ο μεγάλος αδικαιολόγητος αριθμός </a:t>
            </a:r>
            <a:r>
              <a:rPr lang="el-GR" sz="3800" dirty="0" smtClean="0"/>
              <a:t>απουσιών, καθώς </a:t>
            </a:r>
            <a:r>
              <a:rPr lang="el-GR" sz="3800" dirty="0" smtClean="0"/>
              <a:t>και η απροσδόκητη πτώση στη μαθησιακή του διαδικασία και στα σχολικά αποτελέσματα αποτελούν και τις κύριες ενδείξεις για έναν γονιό, ότι το παιδί του έχει πέσει θύμα </a:t>
            </a:r>
            <a:r>
              <a:rPr lang="el-GR" sz="3800" dirty="0" err="1" smtClean="0"/>
              <a:t>ενδοσχολικής</a:t>
            </a:r>
            <a:r>
              <a:rPr lang="el-GR" sz="3800" dirty="0" smtClean="0"/>
              <a:t> βίας. Πράγματι το 30% των ερωτηθέντων άλλαξε κάπως τη στάση του απέναντι στο σχολείο και δεν ήταν όπως πριν, ενώ το 71</a:t>
            </a:r>
            <a:r>
              <a:rPr lang="el-GR" sz="3800" smtClean="0"/>
              <a:t>% </a:t>
            </a:r>
            <a:r>
              <a:rPr lang="el-GR" sz="3800" smtClean="0"/>
              <a:t>(ιδιαίτερα </a:t>
            </a:r>
            <a:r>
              <a:rPr lang="el-GR" sz="3800" dirty="0" smtClean="0"/>
              <a:t>μεγάλο ποσοστό) θεωρεί ότι είχε χαμηλότερη επίδοση στο σχολείο, από ότι πριν τα συγκεκριμένα περιστατικά.</a:t>
            </a:r>
          </a:p>
          <a:p>
            <a:endParaRPr lang="el-GR"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6" name="13 - Γράφημα"/>
          <p:cNvGraphicFramePr/>
          <p:nvPr/>
        </p:nvGraphicFramePr>
        <p:xfrm>
          <a:off x="4714876" y="1785926"/>
          <a:ext cx="3857652" cy="301467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85818"/>
          </a:xfrm>
        </p:spPr>
        <p:txBody>
          <a:bodyPr>
            <a:noAutofit/>
          </a:bodyPr>
          <a:lstStyle/>
          <a:p>
            <a:pPr algn="ctr"/>
            <a:r>
              <a:rPr lang="el-GR" sz="2400" b="1" dirty="0" smtClean="0"/>
              <a:t>«ΥΠΑΡΧΟΥΝ ΟΙ ΔΙΚΛΙΔΕΣ ΑΣΦΑΛΕΙΑΣ ΣΕ ΕΝΑ ΣΧΟΛΕΙΟ ΠΟΥ ΠΡΟΣΤΑΤΕΥΟΥΝ ΤΟ </a:t>
            </a:r>
            <a:r>
              <a:rPr lang="el-GR" sz="2400" b="1" dirty="0" smtClean="0"/>
              <a:t>ΜΑΘΗΤΗ;»</a:t>
            </a:r>
            <a:endParaRPr lang="el-GR" sz="2400" b="1" dirty="0"/>
          </a:p>
        </p:txBody>
      </p:sp>
      <p:sp>
        <p:nvSpPr>
          <p:cNvPr id="3" name="2 - Θέση περιεχομένου"/>
          <p:cNvSpPr>
            <a:spLocks noGrp="1"/>
          </p:cNvSpPr>
          <p:nvPr>
            <p:ph idx="1"/>
          </p:nvPr>
        </p:nvSpPr>
        <p:spPr>
          <a:xfrm>
            <a:off x="357158" y="1571612"/>
            <a:ext cx="4071966" cy="4676788"/>
          </a:xfrm>
        </p:spPr>
        <p:txBody>
          <a:bodyPr>
            <a:normAutofit fontScale="77500" lnSpcReduction="20000"/>
          </a:bodyPr>
          <a:lstStyle/>
          <a:p>
            <a:r>
              <a:rPr lang="el-GR" dirty="0" smtClean="0"/>
              <a:t>Είναι ιδιαίτερα ανησυχητικό ότι το 75% των μαθητών θεωρεί τον εαυτό του απροστάτευτο μέσα στα όρια του σχολείου. Αυτό δημιουργεί τρομερή ανασφάλεια στο μαθητή ώστε να μπορέσει να διασκεδάσει τη μαθησιακή διαδικασία και να αφομοιώσει με επιτυχία όλη την κουλτούρα που το σχολείο μπορεί σε κανονικές συνθήκες να προσφέρει.</a:t>
            </a:r>
            <a:endParaRPr lang="el-GR" dirty="0"/>
          </a:p>
        </p:txBody>
      </p:sp>
      <p:pic>
        <p:nvPicPr>
          <p:cNvPr id="5" name="4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6" name="5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8" name="15 - Γράφημα"/>
          <p:cNvGraphicFramePr/>
          <p:nvPr/>
        </p:nvGraphicFramePr>
        <p:xfrm>
          <a:off x="4786314" y="2057400"/>
          <a:ext cx="35719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85794"/>
            <a:ext cx="8229600" cy="714380"/>
          </a:xfrm>
        </p:spPr>
        <p:txBody>
          <a:bodyPr/>
          <a:lstStyle/>
          <a:p>
            <a:pPr algn="ctr"/>
            <a:r>
              <a:rPr lang="el-GR" b="1" dirty="0" smtClean="0"/>
              <a:t>ΣΥΜΠΕΡΑΣΜΑΤΑ</a:t>
            </a:r>
            <a:endParaRPr lang="el-GR" b="1" dirty="0"/>
          </a:p>
        </p:txBody>
      </p:sp>
      <p:sp>
        <p:nvSpPr>
          <p:cNvPr id="3" name="2 - Θέση περιεχομένου"/>
          <p:cNvSpPr>
            <a:spLocks noGrp="1"/>
          </p:cNvSpPr>
          <p:nvPr>
            <p:ph idx="1"/>
          </p:nvPr>
        </p:nvSpPr>
        <p:spPr>
          <a:xfrm>
            <a:off x="457200" y="1643050"/>
            <a:ext cx="8229600" cy="4500594"/>
          </a:xfrm>
        </p:spPr>
        <p:txBody>
          <a:bodyPr>
            <a:normAutofit fontScale="92500" lnSpcReduction="20000"/>
          </a:bodyPr>
          <a:lstStyle/>
          <a:p>
            <a:r>
              <a:rPr lang="el-GR" dirty="0" smtClean="0"/>
              <a:t>Ο </a:t>
            </a:r>
            <a:r>
              <a:rPr lang="el-GR" dirty="0" err="1" smtClean="0"/>
              <a:t>ενδοσχολικός</a:t>
            </a:r>
            <a:r>
              <a:rPr lang="el-GR" dirty="0" smtClean="0"/>
              <a:t> εκφοβισμός ανήκει πλέον και στην Ελληνική </a:t>
            </a:r>
            <a:r>
              <a:rPr lang="el-GR" dirty="0" smtClean="0"/>
              <a:t>πραγματικότητα.</a:t>
            </a:r>
            <a:endParaRPr lang="el-GR" dirty="0" smtClean="0"/>
          </a:p>
          <a:p>
            <a:r>
              <a:rPr lang="el-GR" dirty="0" smtClean="0"/>
              <a:t>Τα </a:t>
            </a:r>
            <a:r>
              <a:rPr lang="el-GR" dirty="0" smtClean="0"/>
              <a:t>θύματα αισθάνονται φόβο και μοναξιά. </a:t>
            </a:r>
          </a:p>
          <a:p>
            <a:r>
              <a:rPr lang="el-GR" dirty="0" smtClean="0"/>
              <a:t>Τα θύματα δεν αντιδρούν </a:t>
            </a:r>
            <a:r>
              <a:rPr lang="el-GR" dirty="0" smtClean="0"/>
              <a:t>αμέσως, έτσι </a:t>
            </a:r>
            <a:r>
              <a:rPr lang="el-GR" dirty="0" smtClean="0"/>
              <a:t>ώστε το φαινόμενο να έχει συνήθως μορφή επαναληπτική.</a:t>
            </a:r>
          </a:p>
          <a:p>
            <a:r>
              <a:rPr lang="el-GR" dirty="0" smtClean="0"/>
              <a:t>Αυτοκτονικοί ιδεασμοί, ψυχοσωματικά συμπτώματα, χαμηλή αυτοεκτίμηση χαρακτηρίζουν συνήθως τα θύματα .</a:t>
            </a:r>
          </a:p>
          <a:p>
            <a:r>
              <a:rPr lang="el-GR" dirty="0" smtClean="0"/>
              <a:t>Γονείς και εκπαιδευτικοί χρειάζονται επιμόρφωση, με διαρκή συμμετοχή στις εκπαιδευτικές </a:t>
            </a:r>
            <a:r>
              <a:rPr lang="el-GR" dirty="0" smtClean="0"/>
              <a:t>διαδικασίες, </a:t>
            </a:r>
            <a:r>
              <a:rPr lang="el-GR" dirty="0" smtClean="0"/>
              <a:t>ώστε να προλαμβάνονται φαινόμενα </a:t>
            </a:r>
            <a:r>
              <a:rPr lang="el-GR" dirty="0" smtClean="0"/>
              <a:t>κακοποίησης.</a:t>
            </a:r>
            <a:r>
              <a:rPr lang="el-GR" dirty="0" smtClean="0"/>
              <a:t> </a:t>
            </a:r>
          </a:p>
          <a:p>
            <a:endParaRPr lang="el-GR"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857256"/>
          </a:xfrm>
        </p:spPr>
        <p:txBody>
          <a:bodyPr>
            <a:normAutofit/>
          </a:bodyPr>
          <a:lstStyle/>
          <a:p>
            <a:pPr algn="ctr"/>
            <a:r>
              <a:rPr lang="el-GR" b="1" dirty="0" smtClean="0"/>
              <a:t>ΠΛΗΡΟΦΟΡΙΕΣ</a:t>
            </a:r>
            <a:endParaRPr lang="el-GR" b="1" dirty="0"/>
          </a:p>
        </p:txBody>
      </p:sp>
      <p:pic>
        <p:nvPicPr>
          <p:cNvPr id="10" name="9 - Θέση περιεχομένου" descr="images.jpg"/>
          <p:cNvPicPr>
            <a:picLocks noGrp="1" noChangeAspect="1"/>
          </p:cNvPicPr>
          <p:nvPr>
            <p:ph idx="1"/>
          </p:nvPr>
        </p:nvPicPr>
        <p:blipFill>
          <a:blip r:embed="rId3"/>
          <a:stretch>
            <a:fillRect/>
          </a:stretch>
        </p:blipFill>
        <p:spPr>
          <a:xfrm>
            <a:off x="5572132" y="2214554"/>
            <a:ext cx="2571768" cy="2595571"/>
          </a:xfrm>
        </p:spPr>
      </p:pic>
      <p:sp>
        <p:nvSpPr>
          <p:cNvPr id="5" name="4 - Ορθογώνιο"/>
          <p:cNvSpPr/>
          <p:nvPr/>
        </p:nvSpPr>
        <p:spPr>
          <a:xfrm>
            <a:off x="357158" y="1643050"/>
            <a:ext cx="4714908" cy="3416320"/>
          </a:xfrm>
          <a:prstGeom prst="rect">
            <a:avLst/>
          </a:prstGeom>
        </p:spPr>
        <p:txBody>
          <a:bodyPr wrap="square">
            <a:spAutoFit/>
          </a:bodyPr>
          <a:lstStyle/>
          <a:p>
            <a:r>
              <a:rPr lang="el-GR" dirty="0"/>
              <a:t>Στην έρευνα έλαβαν μέρος </a:t>
            </a:r>
            <a:r>
              <a:rPr lang="el-GR" dirty="0" smtClean="0"/>
              <a:t>1630 </a:t>
            </a:r>
            <a:r>
              <a:rPr lang="el-GR" dirty="0"/>
              <a:t>άτομα, </a:t>
            </a:r>
            <a:r>
              <a:rPr lang="el-GR" dirty="0" smtClean="0"/>
              <a:t>και των δύο φύλων, </a:t>
            </a:r>
            <a:r>
              <a:rPr lang="el-GR" dirty="0"/>
              <a:t>ηλικίας 15-18 χρονών από </a:t>
            </a:r>
            <a:r>
              <a:rPr lang="el-GR" dirty="0" smtClean="0"/>
              <a:t>25 </a:t>
            </a:r>
            <a:r>
              <a:rPr lang="el-GR" dirty="0"/>
              <a:t>διαφορετικά Δημόσια Λύκεια , νομών της Βορείου Ελλάδος και συγκεκριμένα της Κεντρικής και Ανατολικής Μακεδονίας και Θράκης. Η εξέταση του δείγματος έγινε με </a:t>
            </a:r>
            <a:r>
              <a:rPr lang="el-GR" dirty="0" smtClean="0"/>
              <a:t>ηλεκτρονική κατάθεση ερωτηματολογίου ώστε να κρατηθεί η ανωνυμία και </a:t>
            </a:r>
            <a:r>
              <a:rPr lang="el-GR" dirty="0"/>
              <a:t>σε κάποιες περιπτώσεις χρησιμοποιήθηκε και το διαδίκτυο. Η έρευνα πραγματοποιήθηκε από τον </a:t>
            </a:r>
            <a:r>
              <a:rPr lang="el-GR" dirty="0" smtClean="0"/>
              <a:t>Νοέμβριο </a:t>
            </a:r>
            <a:r>
              <a:rPr lang="el-GR" dirty="0"/>
              <a:t>του 2012 έως τον </a:t>
            </a:r>
            <a:r>
              <a:rPr lang="el-GR" dirty="0" smtClean="0"/>
              <a:t>Ιανουάριο </a:t>
            </a:r>
            <a:r>
              <a:rPr lang="el-GR" dirty="0"/>
              <a:t>του </a:t>
            </a:r>
            <a:r>
              <a:rPr lang="el-GR" dirty="0" smtClean="0"/>
              <a:t>2013.</a:t>
            </a:r>
            <a:endParaRPr lang="el-GR" dirty="0"/>
          </a:p>
        </p:txBody>
      </p:sp>
      <p:pic>
        <p:nvPicPr>
          <p:cNvPr id="7" name="6 - Εικόνα" descr="logonew (2)"/>
          <p:cNvPicPr>
            <a:picLocks noChangeAspect="1" noChangeArrowheads="1"/>
          </p:cNvPicPr>
          <p:nvPr/>
        </p:nvPicPr>
        <p:blipFill>
          <a:blip r:embed="rId4"/>
          <a:srcRect/>
          <a:stretch>
            <a:fillRect/>
          </a:stretch>
        </p:blipFill>
        <p:spPr bwMode="auto">
          <a:xfrm>
            <a:off x="7215188" y="6000750"/>
            <a:ext cx="1928812" cy="857250"/>
          </a:xfrm>
          <a:prstGeom prst="rect">
            <a:avLst/>
          </a:prstGeom>
          <a:noFill/>
          <a:ln w="9525">
            <a:noFill/>
            <a:miter lim="800000"/>
            <a:headEnd/>
            <a:tailEnd/>
          </a:ln>
        </p:spPr>
      </p:pic>
      <p:pic>
        <p:nvPicPr>
          <p:cNvPr id="8" name="7 - Εικόνα" descr="C:\Documents and Settings\Administrator\Τα έγγραφά μου\PHOTOS\IEK.jpg"/>
          <p:cNvPicPr/>
          <p:nvPr/>
        </p:nvPicPr>
        <p:blipFill>
          <a:blip r:embed="rId5"/>
          <a:srcRect/>
          <a:stretch>
            <a:fillRect/>
          </a:stretch>
        </p:blipFill>
        <p:spPr bwMode="auto">
          <a:xfrm>
            <a:off x="0" y="6072206"/>
            <a:ext cx="2000263" cy="785794"/>
          </a:xfrm>
          <a:prstGeom prst="rect">
            <a:avLst/>
          </a:prstGeom>
          <a:noFill/>
          <a:ln w="9525">
            <a:noFill/>
            <a:miter lim="800000"/>
            <a:headEnd/>
            <a:tailEnd/>
          </a:ln>
        </p:spPr>
      </p:pic>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000132"/>
          </a:xfrm>
        </p:spPr>
        <p:txBody>
          <a:bodyPr>
            <a:normAutofit/>
          </a:bodyPr>
          <a:lstStyle/>
          <a:p>
            <a:pPr algn="ctr"/>
            <a:r>
              <a:rPr lang="el-GR" b="1" dirty="0" smtClean="0"/>
              <a:t>ΣΤΟΧΟΣ</a:t>
            </a:r>
            <a:endParaRPr lang="el-GR" b="1" dirty="0"/>
          </a:p>
        </p:txBody>
      </p:sp>
      <p:pic>
        <p:nvPicPr>
          <p:cNvPr id="10" name="9 - Θέση περιεχομένου" descr="αρχείο λήψης.jpg"/>
          <p:cNvPicPr>
            <a:picLocks noGrp="1" noChangeAspect="1"/>
          </p:cNvPicPr>
          <p:nvPr>
            <p:ph idx="1"/>
          </p:nvPr>
        </p:nvPicPr>
        <p:blipFill>
          <a:blip r:embed="rId3"/>
          <a:stretch>
            <a:fillRect/>
          </a:stretch>
        </p:blipFill>
        <p:spPr>
          <a:xfrm>
            <a:off x="6357950" y="2428868"/>
            <a:ext cx="2143125" cy="2357454"/>
          </a:xfrm>
        </p:spPr>
      </p:pic>
      <p:pic>
        <p:nvPicPr>
          <p:cNvPr id="4" name="3 - Εικόνα" descr="logonew (2)"/>
          <p:cNvPicPr>
            <a:picLocks noChangeAspect="1" noChangeArrowheads="1"/>
          </p:cNvPicPr>
          <p:nvPr/>
        </p:nvPicPr>
        <p:blipFill>
          <a:blip r:embed="rId4"/>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5"/>
          <a:srcRect/>
          <a:stretch>
            <a:fillRect/>
          </a:stretch>
        </p:blipFill>
        <p:spPr bwMode="auto">
          <a:xfrm>
            <a:off x="0" y="6072206"/>
            <a:ext cx="2000263" cy="785794"/>
          </a:xfrm>
          <a:prstGeom prst="rect">
            <a:avLst/>
          </a:prstGeom>
          <a:noFill/>
          <a:ln w="9525">
            <a:noFill/>
            <a:miter lim="800000"/>
            <a:headEnd/>
            <a:tailEnd/>
          </a:ln>
        </p:spPr>
      </p:pic>
      <p:sp>
        <p:nvSpPr>
          <p:cNvPr id="8" name="7 - Ορθογώνιο"/>
          <p:cNvSpPr/>
          <p:nvPr/>
        </p:nvSpPr>
        <p:spPr>
          <a:xfrm>
            <a:off x="357158" y="1714488"/>
            <a:ext cx="5214974" cy="3970318"/>
          </a:xfrm>
          <a:prstGeom prst="rect">
            <a:avLst/>
          </a:prstGeom>
        </p:spPr>
        <p:txBody>
          <a:bodyPr wrap="square">
            <a:spAutoFit/>
          </a:bodyPr>
          <a:lstStyle/>
          <a:p>
            <a:r>
              <a:rPr lang="el-GR" dirty="0" smtClean="0"/>
              <a:t>Το φαινόμενο της παιδικής κακοποίησης αποτελεί ένα ζήτημα, οι συνέπειες του οποίου έχουν διάρκεια και επηρεάζουν και τη μετέπειτα ζωή του παιδιού, μετατρέποντάς το σε έναν ενήλικα που αντιμετωπίζει δυσκολίες σε διάφορες σημαντικές πτυχές της ζωής του. Τα τελευταία χρόνια το φαινόμενο της κακοποίησης παρατηρείται έντονα στα σχολεία. Η παρακάτω έρευνα στόχο έχει να  μελετήσει την έκταση του φαινομένου στο χώρο της εκπαίδευσης αλλά ταυτόχρονα να εξετάσει ενδελεχώς την αντιμετώπιση αυτού από την οικογένεια, τα εκπαιδευτικά ιδρύματα και την κοινωνία γενικότερα.</a:t>
            </a:r>
            <a:endParaRPr lang="el-GR" dirty="0"/>
          </a:p>
        </p:txBody>
      </p:sp>
    </p:spTree>
  </p:cSld>
  <p:clrMapOvr>
    <a:masterClrMapping/>
  </p:clrMapOvr>
  <p:transition spd="slow">
    <p:fade thruBlk="1"/>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1" nodeType="clickEffect">
                                  <p:stCondLst>
                                    <p:cond delay="0"/>
                                  </p:stCondLst>
                                  <p:childTnLst>
                                    <p:animRot by="21600000">
                                      <p:cBhvr>
                                        <p:cTn id="10"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571480"/>
            <a:ext cx="8534400" cy="1071570"/>
          </a:xfrm>
        </p:spPr>
        <p:txBody>
          <a:bodyPr>
            <a:normAutofit fontScale="90000"/>
          </a:bodyPr>
          <a:lstStyle/>
          <a:p>
            <a:pPr algn="ctr"/>
            <a:r>
              <a:rPr lang="el-GR" b="1" dirty="0" smtClean="0"/>
              <a:t>«ΕΧΕΤΕ ΠΕΣΕΙ ΠΟΤΕ ΘΥΜΑ ΚΑΚΟΠΟΙΗΣΗΣ ΣΤΟ </a:t>
            </a:r>
            <a:r>
              <a:rPr lang="el-GR" b="1" dirty="0" smtClean="0"/>
              <a:t>ΣΧΟΛΕΙΟ;»</a:t>
            </a:r>
            <a:endParaRPr lang="el-GR" b="1" dirty="0"/>
          </a:p>
        </p:txBody>
      </p:sp>
      <p:graphicFrame>
        <p:nvGraphicFramePr>
          <p:cNvPr id="7" name="1 - Γράφημα"/>
          <p:cNvGraphicFramePr>
            <a:graphicFrameLocks noGrp="1"/>
          </p:cNvGraphicFramePr>
          <p:nvPr>
            <p:ph idx="1"/>
          </p:nvPr>
        </p:nvGraphicFramePr>
        <p:xfrm>
          <a:off x="5500694" y="1571612"/>
          <a:ext cx="3433756" cy="3786214"/>
        </p:xfrm>
        <a:graphic>
          <a:graphicData uri="http://schemas.openxmlformats.org/drawingml/2006/chart">
            <c:chart xmlns:c="http://schemas.openxmlformats.org/drawingml/2006/chart" xmlns:r="http://schemas.openxmlformats.org/officeDocument/2006/relationships" r:id="rId3"/>
          </a:graphicData>
        </a:graphic>
      </p:graphicFrame>
      <p:pic>
        <p:nvPicPr>
          <p:cNvPr id="4" name="3 - Εικόνα" descr="logonew (2)"/>
          <p:cNvPicPr>
            <a:picLocks noChangeAspect="1" noChangeArrowheads="1"/>
          </p:cNvPicPr>
          <p:nvPr/>
        </p:nvPicPr>
        <p:blipFill>
          <a:blip r:embed="rId4"/>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5"/>
          <a:srcRect/>
          <a:stretch>
            <a:fillRect/>
          </a:stretch>
        </p:blipFill>
        <p:spPr bwMode="auto">
          <a:xfrm>
            <a:off x="0" y="6072206"/>
            <a:ext cx="2000263" cy="785794"/>
          </a:xfrm>
          <a:prstGeom prst="rect">
            <a:avLst/>
          </a:prstGeom>
          <a:noFill/>
          <a:ln w="9525">
            <a:noFill/>
            <a:miter lim="800000"/>
            <a:headEnd/>
            <a:tailEnd/>
          </a:ln>
        </p:spPr>
      </p:pic>
      <p:sp>
        <p:nvSpPr>
          <p:cNvPr id="8" name="7 - Ορθογώνιο"/>
          <p:cNvSpPr/>
          <p:nvPr/>
        </p:nvSpPr>
        <p:spPr>
          <a:xfrm>
            <a:off x="285720" y="2071678"/>
            <a:ext cx="3786214" cy="2800767"/>
          </a:xfrm>
          <a:prstGeom prst="rect">
            <a:avLst/>
          </a:prstGeom>
        </p:spPr>
        <p:txBody>
          <a:bodyPr wrap="square">
            <a:spAutoFit/>
          </a:bodyPr>
          <a:lstStyle/>
          <a:p>
            <a:r>
              <a:rPr lang="el-GR" sz="1600" dirty="0"/>
              <a:t>Είναι αξιοσημείωτο ότι από τη συγκεκριμένη ηλικιακή ομάδα, το </a:t>
            </a:r>
            <a:r>
              <a:rPr lang="el-GR" sz="1600" dirty="0" smtClean="0"/>
              <a:t>35 </a:t>
            </a:r>
            <a:r>
              <a:rPr lang="el-GR" sz="1600" dirty="0"/>
              <a:t>% δηλώνει ότι </a:t>
            </a:r>
            <a:r>
              <a:rPr lang="el-GR" sz="1600" dirty="0" smtClean="0"/>
              <a:t>«έχει </a:t>
            </a:r>
            <a:r>
              <a:rPr lang="el-GR" sz="1600" dirty="0" smtClean="0"/>
              <a:t>πέσει θύμα κακοποίησης» συστηματικά. Όπως είναι φανερό το φαινόμενο του </a:t>
            </a:r>
            <a:r>
              <a:rPr lang="en-US" sz="1600" dirty="0" smtClean="0"/>
              <a:t>bullying </a:t>
            </a:r>
            <a:r>
              <a:rPr lang="el-GR" sz="1600" dirty="0" smtClean="0"/>
              <a:t>είναι εμφανές και έχει πάρει τεράστιες διαστάσεις και στη χώρα μας. Η </a:t>
            </a:r>
            <a:r>
              <a:rPr lang="el-GR" sz="1600" dirty="0" err="1" smtClean="0"/>
              <a:t>ενδοσχολική</a:t>
            </a:r>
            <a:r>
              <a:rPr lang="el-GR" sz="1600" dirty="0" smtClean="0"/>
              <a:t> βία μεταξύ μαθητών και όχι μόνο, αποτελεί πλέον αντικείμενο προσοχής, συζήτησης και μελέτης και στην Ελλάδα</a:t>
            </a:r>
            <a:endParaRPr lang="el-GR" sz="1600" dirty="0"/>
          </a:p>
        </p:txBody>
      </p:sp>
    </p:spTree>
  </p:cSld>
  <p:clrMapOvr>
    <a:masterClrMapping/>
  </p:clrMapOvr>
  <p:transition spd="med">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8">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85794"/>
            <a:ext cx="8229600" cy="857256"/>
          </a:xfrm>
        </p:spPr>
        <p:txBody>
          <a:bodyPr>
            <a:noAutofit/>
          </a:bodyPr>
          <a:lstStyle/>
          <a:p>
            <a:r>
              <a:rPr lang="el-GR" sz="2800" b="1" dirty="0" smtClean="0"/>
              <a:t>«ΓΝΩΡΙΖΕΤΕ </a:t>
            </a:r>
            <a:r>
              <a:rPr lang="el-GR" sz="2800" b="1" dirty="0" smtClean="0"/>
              <a:t>ΚΑΠΟΙΟΝ ΣΥΜΜΑΘΗΤΗ ΣΑΣ ΠΟΥ ΕΧΕΙ ΠΕΣΕΙ ΘΥΜΑ </a:t>
            </a:r>
            <a:r>
              <a:rPr lang="el-GR" sz="2800" b="1" dirty="0" smtClean="0"/>
              <a:t>ΚΑΚΟΠΟΙΗΣΗΣ;»</a:t>
            </a:r>
            <a:endParaRPr lang="el-GR" sz="2800" b="1" dirty="0"/>
          </a:p>
        </p:txBody>
      </p:sp>
      <p:graphicFrame>
        <p:nvGraphicFramePr>
          <p:cNvPr id="4" name="2 - Γράφημα"/>
          <p:cNvGraphicFramePr>
            <a:graphicFrameLocks noGrp="1"/>
          </p:cNvGraphicFramePr>
          <p:nvPr>
            <p:ph idx="1"/>
          </p:nvPr>
        </p:nvGraphicFramePr>
        <p:xfrm>
          <a:off x="5715008" y="1928802"/>
          <a:ext cx="2928958" cy="35719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4 - Εικόνα" descr="logonew (2)"/>
          <p:cNvPicPr>
            <a:picLocks noChangeAspect="1" noChangeArrowheads="1"/>
          </p:cNvPicPr>
          <p:nvPr/>
        </p:nvPicPr>
        <p:blipFill>
          <a:blip r:embed="rId4"/>
          <a:srcRect/>
          <a:stretch>
            <a:fillRect/>
          </a:stretch>
        </p:blipFill>
        <p:spPr bwMode="auto">
          <a:xfrm>
            <a:off x="7215188" y="6000750"/>
            <a:ext cx="1928812" cy="857250"/>
          </a:xfrm>
          <a:prstGeom prst="rect">
            <a:avLst/>
          </a:prstGeom>
          <a:noFill/>
          <a:ln w="9525">
            <a:noFill/>
            <a:miter lim="800000"/>
            <a:headEnd/>
            <a:tailEnd/>
          </a:ln>
        </p:spPr>
      </p:pic>
      <p:pic>
        <p:nvPicPr>
          <p:cNvPr id="6" name="5 - Εικόνα" descr="C:\Documents and Settings\Administrator\Τα έγγραφά μου\PHOTOS\IEK.jpg"/>
          <p:cNvPicPr/>
          <p:nvPr/>
        </p:nvPicPr>
        <p:blipFill>
          <a:blip r:embed="rId5"/>
          <a:srcRect/>
          <a:stretch>
            <a:fillRect/>
          </a:stretch>
        </p:blipFill>
        <p:spPr bwMode="auto">
          <a:xfrm>
            <a:off x="0" y="6072206"/>
            <a:ext cx="2000263" cy="785794"/>
          </a:xfrm>
          <a:prstGeom prst="rect">
            <a:avLst/>
          </a:prstGeom>
          <a:noFill/>
          <a:ln w="9525">
            <a:noFill/>
            <a:miter lim="800000"/>
            <a:headEnd/>
            <a:tailEnd/>
          </a:ln>
        </p:spPr>
      </p:pic>
      <p:sp>
        <p:nvSpPr>
          <p:cNvPr id="7" name="6 - Ορθογώνιο"/>
          <p:cNvSpPr/>
          <p:nvPr/>
        </p:nvSpPr>
        <p:spPr>
          <a:xfrm>
            <a:off x="357158" y="1785926"/>
            <a:ext cx="4143404" cy="3139321"/>
          </a:xfrm>
          <a:prstGeom prst="rect">
            <a:avLst/>
          </a:prstGeom>
        </p:spPr>
        <p:txBody>
          <a:bodyPr wrap="square">
            <a:spAutoFit/>
          </a:bodyPr>
          <a:lstStyle/>
          <a:p>
            <a:r>
              <a:rPr lang="el-GR" dirty="0"/>
              <a:t>Ο</a:t>
            </a:r>
            <a:r>
              <a:rPr lang="el-GR" dirty="0" smtClean="0"/>
              <a:t>ι </a:t>
            </a:r>
            <a:r>
              <a:rPr lang="el-GR" dirty="0"/>
              <a:t>περισσότεροι νέοι απάντησαν ότι </a:t>
            </a:r>
            <a:r>
              <a:rPr lang="el-GR" dirty="0" smtClean="0"/>
              <a:t> δε γνωρίζουν κάποιο συμμαθητή που να έχει πέσει θύμα κακοποίησης ( 72%).  Είναι όμως αξιοσημείωτο ότι το 28 % των ερωτηθέντων, γνωρίζει </a:t>
            </a:r>
            <a:r>
              <a:rPr lang="el-GR" dirty="0" smtClean="0"/>
              <a:t>καταστάσεις. Το </a:t>
            </a:r>
            <a:r>
              <a:rPr lang="el-GR" dirty="0" smtClean="0"/>
              <a:t>ποσοστό αυτό δεν είναι καθόλου μικρό , αν κανείς λάβει υπόψη ότι το θέμα του </a:t>
            </a:r>
            <a:r>
              <a:rPr lang="en-US" dirty="0" smtClean="0"/>
              <a:t>bullying </a:t>
            </a:r>
            <a:r>
              <a:rPr lang="el-GR" dirty="0" smtClean="0"/>
              <a:t>είναι ιδιαίτερα ευαίσθητο  και τουλάχιστον μέχρι πρόσφατα αποτελούσε θέμα </a:t>
            </a:r>
            <a:r>
              <a:rPr lang="en-US" dirty="0" smtClean="0"/>
              <a:t>taboo.</a:t>
            </a:r>
            <a:endParaRPr lang="el-GR" dirty="0"/>
          </a:p>
        </p:txBody>
      </p:sp>
    </p:spTree>
  </p:cSld>
  <p:clrMapOvr>
    <a:masterClrMapping/>
  </p:clrMapOvr>
  <p:transition spd="slow">
    <p:dissolve/>
    <p:sndAc>
      <p:stSnd>
        <p:snd r:embed="rId2" name="whoosh.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571480"/>
            <a:ext cx="7498080" cy="1000132"/>
          </a:xfrm>
        </p:spPr>
        <p:txBody>
          <a:bodyPr>
            <a:noAutofit/>
          </a:bodyPr>
          <a:lstStyle/>
          <a:p>
            <a:pPr algn="ctr"/>
            <a:r>
              <a:rPr lang="el-GR" sz="3600" b="1" dirty="0" smtClean="0"/>
              <a:t>«ΤΥΠΟΣ </a:t>
            </a:r>
            <a:r>
              <a:rPr lang="el-GR" sz="3600" b="1" dirty="0" smtClean="0"/>
              <a:t>ΚΑΚΟΠΟΙΗΣΗΣ;»</a:t>
            </a:r>
            <a:endParaRPr lang="el-GR" sz="3600" b="1" dirty="0"/>
          </a:p>
        </p:txBody>
      </p:sp>
      <p:sp>
        <p:nvSpPr>
          <p:cNvPr id="3" name="2 - Θέση περιεχομένου"/>
          <p:cNvSpPr>
            <a:spLocks noGrp="1"/>
          </p:cNvSpPr>
          <p:nvPr>
            <p:ph idx="1"/>
          </p:nvPr>
        </p:nvSpPr>
        <p:spPr>
          <a:xfrm>
            <a:off x="428596" y="1500174"/>
            <a:ext cx="4857784" cy="4429156"/>
          </a:xfrm>
        </p:spPr>
        <p:txBody>
          <a:bodyPr>
            <a:normAutofit fontScale="62500" lnSpcReduction="20000"/>
          </a:bodyPr>
          <a:lstStyle/>
          <a:p>
            <a:pPr>
              <a:buNone/>
            </a:pPr>
            <a:r>
              <a:rPr lang="el-GR" dirty="0" smtClean="0"/>
              <a:t>     </a:t>
            </a:r>
          </a:p>
          <a:p>
            <a:pPr>
              <a:buNone/>
            </a:pPr>
            <a:r>
              <a:rPr lang="el-GR" dirty="0" smtClean="0"/>
              <a:t>     Ο εκφοβισμός εκδηλώνεται συνήθως </a:t>
            </a:r>
            <a:r>
              <a:rPr lang="el-GR" dirty="0" smtClean="0"/>
              <a:t>με </a:t>
            </a:r>
            <a:r>
              <a:rPr lang="el-GR" dirty="0" smtClean="0"/>
              <a:t>τις παρακάτω μορφές: με λεκτική, σωματική, ψυχολογική και σεξουαλική βία. Είναι ιδιαίτερα αξιοσημείωτο ότι η σωματική βία ( ιδιαίτερα επικίνδυνη) αποτελεί από τις σημαντικότερες εκφράσεις εκφοβισμού. Οι πιο σημαντικές εκδηλώσεις είναι οι ξυλοδαρμοί και κάθε είδους χειρονομίες. Η λεκτική βία ( συνήθεις φραστικές επιθέσεις για κάθε είδους θέματα ) αποτελούν το δεύτερο αλλά επίσης πολύ ισχυρό τρόπο εκφοβισμού. Σε καμία περίπτωση δε μπορούμε να παραβλέψουμε, ότι η σεξουαλική βία ανέρχεται στο 3%. Το ποσοστό δεν είναι καθόλου αμελητέο αν λάβουμε υπόψη το ηλικιακό </a:t>
            </a:r>
            <a:r>
              <a:rPr lang="en-US" dirty="0" smtClean="0"/>
              <a:t>group </a:t>
            </a:r>
            <a:r>
              <a:rPr lang="el-GR" dirty="0" smtClean="0"/>
              <a:t>στο οποίο απευθυνόμαστε.</a:t>
            </a:r>
            <a:endParaRPr lang="el-GR"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6" name="3 - Γράφημα"/>
          <p:cNvGraphicFramePr/>
          <p:nvPr/>
        </p:nvGraphicFramePr>
        <p:xfrm>
          <a:off x="5786446" y="2057400"/>
          <a:ext cx="2928958" cy="32289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nodeType="clickEffect">
                                  <p:stCondLst>
                                    <p:cond delay="0"/>
                                  </p:stCondLst>
                                  <p:childTnLst>
                                    <p:set>
                                      <p:cBhvr override="childStyle">
                                        <p:cTn id="6" dur="indefinite"/>
                                        <p:tgtEl>
                                          <p:spTgt spid="3">
                                            <p:txEl>
                                              <p:pRg st="1" end="1"/>
                                            </p:txEl>
                                          </p:spTgt>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642918"/>
            <a:ext cx="8647968" cy="928694"/>
          </a:xfrm>
        </p:spPr>
        <p:txBody>
          <a:bodyPr>
            <a:noAutofit/>
          </a:bodyPr>
          <a:lstStyle/>
          <a:p>
            <a:pPr algn="ctr"/>
            <a:r>
              <a:rPr lang="el-GR" sz="2800" b="1" dirty="0" smtClean="0"/>
              <a:t>«ΑΠΟ ΠΟΥ ΠΡΟΗΛΘΕ Η </a:t>
            </a:r>
            <a:r>
              <a:rPr lang="el-GR" sz="2800" b="1" dirty="0" smtClean="0"/>
              <a:t>ΚΑΚΟΠΟΙΗΣΗ;»</a:t>
            </a:r>
            <a:endParaRPr lang="el-GR" sz="2800" b="1" dirty="0"/>
          </a:p>
        </p:txBody>
      </p:sp>
      <p:sp>
        <p:nvSpPr>
          <p:cNvPr id="3" name="2 - Θέση περιεχομένου"/>
          <p:cNvSpPr>
            <a:spLocks noGrp="1"/>
          </p:cNvSpPr>
          <p:nvPr>
            <p:ph idx="1"/>
          </p:nvPr>
        </p:nvSpPr>
        <p:spPr>
          <a:xfrm>
            <a:off x="1142976" y="1643050"/>
            <a:ext cx="3643338" cy="3571900"/>
          </a:xfrm>
        </p:spPr>
        <p:txBody>
          <a:bodyPr>
            <a:normAutofit fontScale="62500" lnSpcReduction="20000"/>
          </a:bodyPr>
          <a:lstStyle/>
          <a:p>
            <a:r>
              <a:rPr lang="el-GR" dirty="0" smtClean="0"/>
              <a:t>Αξιοσημείωτο είναι ότι ο εκφοβισμός συνήθως προέρχεται από μεγαλύτερα παιδιά, όπως μάλλον είναι αναμενόμενο. Παρόλο που κανείς θα περίμενε ότι οι εκπαιδευτές και άτομα εκτός σχολικού περιβάλλοντος θα εμπλέκονταν περισσότερο στην </a:t>
            </a:r>
            <a:r>
              <a:rPr lang="el-GR" dirty="0" err="1" smtClean="0"/>
              <a:t>ενδοσχολική</a:t>
            </a:r>
            <a:r>
              <a:rPr lang="el-GR" dirty="0" smtClean="0"/>
              <a:t> βία, τα ποσοστά παραμένουν πολύ χαμηλά. Η κυριότερη απάντηση στην κατηγορία </a:t>
            </a:r>
            <a:r>
              <a:rPr lang="el-GR" dirty="0" smtClean="0"/>
              <a:t>«κάποιος </a:t>
            </a:r>
            <a:r>
              <a:rPr lang="el-GR" dirty="0" smtClean="0"/>
              <a:t>άλλος»  ήταν </a:t>
            </a:r>
            <a:r>
              <a:rPr lang="el-GR" dirty="0" smtClean="0"/>
              <a:t>«οι </a:t>
            </a:r>
            <a:r>
              <a:rPr lang="el-GR" dirty="0" smtClean="0"/>
              <a:t>γονείς άλλων παιδιών».</a:t>
            </a:r>
          </a:p>
          <a:p>
            <a:endParaRPr lang="el-GR" dirty="0"/>
          </a:p>
        </p:txBody>
      </p:sp>
      <p:pic>
        <p:nvPicPr>
          <p:cNvPr id="4" name="3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5" name="4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7" name="4 - Γράφημα"/>
          <p:cNvGraphicFramePr/>
          <p:nvPr/>
        </p:nvGraphicFramePr>
        <p:xfrm>
          <a:off x="5286380" y="1571612"/>
          <a:ext cx="3500462" cy="378621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642942"/>
          </a:xfrm>
        </p:spPr>
        <p:txBody>
          <a:bodyPr>
            <a:normAutofit fontScale="90000"/>
          </a:bodyPr>
          <a:lstStyle/>
          <a:p>
            <a:pPr algn="ctr"/>
            <a:r>
              <a:rPr lang="el-GR" sz="3200" b="1" dirty="0" smtClean="0"/>
              <a:t>«ΑΝΑΦΕΡΑΤΕ ΤΟ ΠΕΡΙΣΤΑΤΙΚΟ </a:t>
            </a:r>
            <a:r>
              <a:rPr lang="el-GR" sz="3200" b="1" dirty="0" smtClean="0"/>
              <a:t>ΚΑΚΟΠΟΙΗΣΗΣ;»</a:t>
            </a:r>
            <a:endParaRPr lang="el-GR" sz="3200" b="1" dirty="0"/>
          </a:p>
        </p:txBody>
      </p:sp>
      <p:sp>
        <p:nvSpPr>
          <p:cNvPr id="12" name="11 - Θέση περιεχομένου"/>
          <p:cNvSpPr>
            <a:spLocks noGrp="1"/>
          </p:cNvSpPr>
          <p:nvPr>
            <p:ph idx="1"/>
          </p:nvPr>
        </p:nvSpPr>
        <p:spPr>
          <a:xfrm>
            <a:off x="428596" y="1447800"/>
            <a:ext cx="4357718" cy="4552968"/>
          </a:xfrm>
        </p:spPr>
        <p:txBody>
          <a:bodyPr>
            <a:normAutofit fontScale="92500" lnSpcReduction="20000"/>
          </a:bodyPr>
          <a:lstStyle/>
          <a:p>
            <a:pPr>
              <a:buNone/>
            </a:pPr>
            <a:r>
              <a:rPr lang="el-GR" dirty="0" smtClean="0"/>
              <a:t>    Από τα άτομα που έχουν κακοποιηθεί μόνο ένα μικρό ποσοστό απαντά ότι έχει αναφέρει το περιστατικό σε κάποιον. Αυτό επηρεάζει άμεσα τους μαθητές καθώς η άγνοια αποτρέπει τη συστηματική πρόληψη και την κατάλληλη αντιμετώπιση με σοβαρές συνέπειες στην ψυχοσύνθεση των παιδιών.</a:t>
            </a:r>
            <a:endParaRPr lang="el-GR" dirty="0"/>
          </a:p>
        </p:txBody>
      </p:sp>
      <p:pic>
        <p:nvPicPr>
          <p:cNvPr id="5" name="4 - Εικόνα" descr="logonew (2)"/>
          <p:cNvPicPr>
            <a:picLocks noChangeAspect="1" noChangeArrowheads="1"/>
          </p:cNvPicPr>
          <p:nvPr/>
        </p:nvPicPr>
        <p:blipFill>
          <a:blip r:embed="rId3"/>
          <a:srcRect/>
          <a:stretch>
            <a:fillRect/>
          </a:stretch>
        </p:blipFill>
        <p:spPr bwMode="auto">
          <a:xfrm>
            <a:off x="7215188" y="6000750"/>
            <a:ext cx="1928812" cy="857250"/>
          </a:xfrm>
          <a:prstGeom prst="rect">
            <a:avLst/>
          </a:prstGeom>
          <a:noFill/>
          <a:ln w="9525">
            <a:noFill/>
            <a:miter lim="800000"/>
            <a:headEnd/>
            <a:tailEnd/>
          </a:ln>
        </p:spPr>
      </p:pic>
      <p:pic>
        <p:nvPicPr>
          <p:cNvPr id="6" name="5 - Εικόνα" descr="C:\Documents and Settings\Administrator\Τα έγγραφά μου\PHOTOS\IEK.jpg"/>
          <p:cNvPicPr/>
          <p:nvPr/>
        </p:nvPicPr>
        <p:blipFill>
          <a:blip r:embed="rId4"/>
          <a:srcRect/>
          <a:stretch>
            <a:fillRect/>
          </a:stretch>
        </p:blipFill>
        <p:spPr bwMode="auto">
          <a:xfrm>
            <a:off x="0" y="6072206"/>
            <a:ext cx="2000263" cy="785794"/>
          </a:xfrm>
          <a:prstGeom prst="rect">
            <a:avLst/>
          </a:prstGeom>
          <a:noFill/>
          <a:ln w="9525">
            <a:noFill/>
            <a:miter lim="800000"/>
            <a:headEnd/>
            <a:tailEnd/>
          </a:ln>
        </p:spPr>
      </p:pic>
      <p:graphicFrame>
        <p:nvGraphicFramePr>
          <p:cNvPr id="11" name="8 - Γράφημα"/>
          <p:cNvGraphicFramePr/>
          <p:nvPr/>
        </p:nvGraphicFramePr>
        <p:xfrm>
          <a:off x="5286380" y="1643050"/>
          <a:ext cx="3214710" cy="315755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8715404" cy="928694"/>
          </a:xfrm>
        </p:spPr>
        <p:txBody>
          <a:bodyPr>
            <a:noAutofit/>
          </a:bodyPr>
          <a:lstStyle/>
          <a:p>
            <a:pPr algn="ctr"/>
            <a:r>
              <a:rPr lang="el-GR" sz="2800" b="1" dirty="0" smtClean="0"/>
              <a:t>«ΣΕ ΠΟΙΟΝ ΑΝΑΦΕΡΑΤΕ ΤΟ ΠΕΡΙΣΤΑΤΙΚΟ </a:t>
            </a:r>
            <a:r>
              <a:rPr lang="el-GR" sz="2800" b="1" dirty="0" smtClean="0"/>
              <a:t>ΚΑΚΟΠΟΙΗΣΗΣ;»</a:t>
            </a:r>
            <a:endParaRPr lang="el-GR" sz="2800" b="1" dirty="0"/>
          </a:p>
        </p:txBody>
      </p:sp>
      <p:sp>
        <p:nvSpPr>
          <p:cNvPr id="3" name="2 - Θέση περιεχομένου"/>
          <p:cNvSpPr>
            <a:spLocks noGrp="1"/>
          </p:cNvSpPr>
          <p:nvPr>
            <p:ph idx="1"/>
          </p:nvPr>
        </p:nvSpPr>
        <p:spPr>
          <a:xfrm>
            <a:off x="428596" y="1785926"/>
            <a:ext cx="4786346" cy="4357718"/>
          </a:xfrm>
        </p:spPr>
        <p:txBody>
          <a:bodyPr>
            <a:normAutofit fontScale="77500" lnSpcReduction="20000"/>
          </a:bodyPr>
          <a:lstStyle/>
          <a:p>
            <a:pPr>
              <a:buNone/>
            </a:pPr>
            <a:r>
              <a:rPr lang="el-GR" dirty="0" smtClean="0"/>
              <a:t>	Είναι </a:t>
            </a:r>
            <a:r>
              <a:rPr lang="el-GR" dirty="0" smtClean="0"/>
              <a:t>μικρό το ποσοστό των μαθητών που ουσιαστικά εμπιστεύεται κάποιον μεγαλύτερο ηλικιακά για να αναφέρει περιστατικό </a:t>
            </a:r>
            <a:r>
              <a:rPr lang="el-GR" dirty="0" err="1" smtClean="0"/>
              <a:t>ενδοσχολικής</a:t>
            </a:r>
            <a:r>
              <a:rPr lang="el-GR" dirty="0" smtClean="0"/>
              <a:t> βίας. Οι περισσότεροι μοιράζονται τα γεγονότα με φίλους και συμμαθητές, οι οποίοι μπορεί να αποτελούν έναν ώμο στήριξης αλλά σε καμία περίπτωση δεν έχουν τις απαραίτητες γνώσεις για να δώσουν τις κατάλληλες λύσεις. Ελάχιστοι απευθύνθηκαν σε ειδικό.</a:t>
            </a:r>
          </a:p>
          <a:p>
            <a:endParaRPr lang="el-GR" dirty="0"/>
          </a:p>
        </p:txBody>
      </p:sp>
      <p:graphicFrame>
        <p:nvGraphicFramePr>
          <p:cNvPr id="4" name="8 - Γράφημα"/>
          <p:cNvGraphicFramePr/>
          <p:nvPr/>
        </p:nvGraphicFramePr>
        <p:xfrm>
          <a:off x="5500694" y="2057400"/>
          <a:ext cx="3071834"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4 - Εικόνα" descr="logonew (2)"/>
          <p:cNvPicPr>
            <a:picLocks noChangeAspect="1" noChangeArrowheads="1"/>
          </p:cNvPicPr>
          <p:nvPr/>
        </p:nvPicPr>
        <p:blipFill>
          <a:blip r:embed="rId4"/>
          <a:srcRect/>
          <a:stretch>
            <a:fillRect/>
          </a:stretch>
        </p:blipFill>
        <p:spPr bwMode="auto">
          <a:xfrm>
            <a:off x="7215188" y="6000750"/>
            <a:ext cx="1928812" cy="857250"/>
          </a:xfrm>
          <a:prstGeom prst="rect">
            <a:avLst/>
          </a:prstGeom>
          <a:noFill/>
          <a:ln w="9525">
            <a:noFill/>
            <a:miter lim="800000"/>
            <a:headEnd/>
            <a:tailEnd/>
          </a:ln>
        </p:spPr>
      </p:pic>
      <p:pic>
        <p:nvPicPr>
          <p:cNvPr id="6" name="5 - Εικόνα" descr="C:\Documents and Settings\Administrator\Τα έγγραφά μου\PHOTOS\IEK.jpg"/>
          <p:cNvPicPr/>
          <p:nvPr/>
        </p:nvPicPr>
        <p:blipFill>
          <a:blip r:embed="rId5"/>
          <a:srcRect/>
          <a:stretch>
            <a:fillRect/>
          </a:stretch>
        </p:blipFill>
        <p:spPr bwMode="auto">
          <a:xfrm>
            <a:off x="0" y="6072206"/>
            <a:ext cx="2000263" cy="785794"/>
          </a:xfrm>
          <a:prstGeom prst="rect">
            <a:avLst/>
          </a:prstGeom>
          <a:noFill/>
          <a:ln w="9525">
            <a:noFill/>
            <a:miter lim="800000"/>
            <a:headEnd/>
            <a:tailEnd/>
          </a:ln>
        </p:spPr>
      </p:pic>
    </p:spTree>
  </p:cSld>
  <p:clrMapOvr>
    <a:masterClrMapping/>
  </p:clrMapOvr>
  <p:transition spd="slow">
    <p:dissolv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409</TotalTime>
  <Words>856</Words>
  <Application>Microsoft Office PowerPoint</Application>
  <PresentationFormat>Προβολή στην οθόνη (4:3)</PresentationFormat>
  <Paragraphs>39</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Αστικό</vt:lpstr>
      <vt:lpstr>ΕΝΔΟΣΧΟΛΙΚΗ ΒΙΑ</vt:lpstr>
      <vt:lpstr>ΠΛΗΡΟΦΟΡΙΕΣ</vt:lpstr>
      <vt:lpstr>ΣΤΟΧΟΣ</vt:lpstr>
      <vt:lpstr>«ΕΧΕΤΕ ΠΕΣΕΙ ΠΟΤΕ ΘΥΜΑ ΚΑΚΟΠΟΙΗΣΗΣ ΣΤΟ ΣΧΟΛΕΙΟ;»</vt:lpstr>
      <vt:lpstr>«ΓΝΩΡΙΖΕΤΕ ΚΑΠΟΙΟΝ ΣΥΜΜΑΘΗΤΗ ΣΑΣ ΠΟΥ ΕΧΕΙ ΠΕΣΕΙ ΘΥΜΑ ΚΑΚΟΠΟΙΗΣΗΣ;»</vt:lpstr>
      <vt:lpstr>«ΤΥΠΟΣ ΚΑΚΟΠΟΙΗΣΗΣ;»</vt:lpstr>
      <vt:lpstr>«ΑΠΟ ΠΟΥ ΠΡΟΗΛΘΕ Η ΚΑΚΟΠΟΙΗΣΗ;»</vt:lpstr>
      <vt:lpstr>«ΑΝΑΦΕΡΑΤΕ ΤΟ ΠΕΡΙΣΤΑΤΙΚΟ ΚΑΚΟΠΟΙΗΣΗΣ;»</vt:lpstr>
      <vt:lpstr>«ΣΕ ΠΟΙΟΝ ΑΝΑΦΕΡΑΤΕ ΤΟ ΠΕΡΙΣΤΑΤΙΚΟ ΚΑΚΟΠΟΙΗΣΗΣ;»</vt:lpstr>
      <vt:lpstr>« ΓΙΑΤΙ ΔΕΝ ΑΝΑΦΕΡΑΤΕ ΤΟ ΠΕΡΙΣΤΑΤΙΚΟ ΚΑΚΟΠΟΙΗΣΗΣ;»</vt:lpstr>
      <vt:lpstr>«ΜΕΤΑ ΑΠΟ ΠΟΣΟ ΧΡΟΝΙΚΟ ΔΙΑΣΤΗΜΑ ΑΝΑΦΕΡΑΤΕ ΤΟ ΠΕΡΙΣΤΑΤΙΚΟ;»</vt:lpstr>
      <vt:lpstr>«ΕΧΕΙ ΑΛΛΑΞΕΙ Η ΣΤΑΣΗ ΣΑΣ ΓΙΑ ΤΟ ΣΧΟΛΕΙΟ ΜΕΤΑ ΤΟ ΠΕΡΙΣΤΑΤΙΚΟ;»</vt:lpstr>
      <vt:lpstr>«ΥΠΑΡΧΟΥΝ ΟΙ ΔΙΚΛΙΔΕΣ ΑΣΦΑΛΕΙΑΣ ΣΕ ΕΝΑ ΣΧΟΛΕΙΟ ΠΟΥ ΠΡΟΣΤΑΤΕΥΟΥΝ ΤΟ ΜΑΘΗΤΗ;»</vt:lpstr>
      <vt:lpstr>ΣΥΜΠΕΡΑΣΜΑΤΑ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ΑΝΗΛΙΚΟΙ ΚΑΙ ΤΥΧΕΡΑ ΠΑΙΧΝΙΔΙΑ</dc:title>
  <dc:creator>Πουλουκτή Μαρία</dc:creator>
  <cp:lastModifiedBy>OWNER</cp:lastModifiedBy>
  <cp:revision>82</cp:revision>
  <dcterms:created xsi:type="dcterms:W3CDTF">2012-12-13T13:04:09Z</dcterms:created>
  <dcterms:modified xsi:type="dcterms:W3CDTF">2013-02-25T15:16:42Z</dcterms:modified>
</cp:coreProperties>
</file>